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83" r:id="rId4"/>
    <p:sldId id="260" r:id="rId5"/>
    <p:sldId id="277" r:id="rId6"/>
    <p:sldId id="278" r:id="rId7"/>
    <p:sldId id="279" r:id="rId8"/>
    <p:sldId id="280" r:id="rId9"/>
    <p:sldId id="281" r:id="rId10"/>
    <p:sldId id="282" r:id="rId11"/>
    <p:sldId id="262" r:id="rId12"/>
    <p:sldId id="263" r:id="rId13"/>
    <p:sldId id="265" r:id="rId14"/>
    <p:sldId id="268" r:id="rId15"/>
    <p:sldId id="270" r:id="rId16"/>
    <p:sldId id="272" r:id="rId17"/>
    <p:sldId id="274" r:id="rId18"/>
    <p:sldId id="276" r:id="rId19"/>
    <p:sldId id="267"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0056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7" autoAdjust="0"/>
    <p:restoredTop sz="93162" autoAdjust="0"/>
  </p:normalViewPr>
  <p:slideViewPr>
    <p:cSldViewPr>
      <p:cViewPr>
        <p:scale>
          <a:sx n="106" d="100"/>
          <a:sy n="106" d="100"/>
        </p:scale>
        <p:origin x="-906" y="6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B0C4D8D-2777-4329-9155-5A2BE861A806}" type="datetimeFigureOut">
              <a:rPr lang="en-US"/>
              <a:pPr>
                <a:defRPr/>
              </a:pPr>
              <a:t>2/16/2016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699096B-E9ED-4308-96EE-6584B5435D82}" type="slidenum">
              <a:rPr lang="en-US"/>
              <a:pPr>
                <a:defRPr/>
              </a:pPr>
              <a:t>‹#›</a:t>
            </a:fld>
            <a:endParaRPr lang="en-US"/>
          </a:p>
        </p:txBody>
      </p:sp>
    </p:spTree>
    <p:extLst>
      <p:ext uri="{BB962C8B-B14F-4D97-AF65-F5344CB8AC3E}">
        <p14:creationId xmlns:p14="http://schemas.microsoft.com/office/powerpoint/2010/main" xmlns="" val="4133241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8E0E70-0EB9-41E4-828E-F2ED23830430}" type="slidenum">
              <a:rPr lang="en-US" smtClean="0"/>
              <a:pPr eaLnBrk="1" hangingPunct="1"/>
              <a:t>1</a:t>
            </a:fld>
            <a:endParaRPr lang="en-US" smtClean="0"/>
          </a:p>
        </p:txBody>
      </p:sp>
    </p:spTree>
    <p:extLst>
      <p:ext uri="{BB962C8B-B14F-4D97-AF65-F5344CB8AC3E}">
        <p14:creationId xmlns:p14="http://schemas.microsoft.com/office/powerpoint/2010/main" xmlns="" val="422932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99096B-E9ED-4308-96EE-6584B5435D82}" type="slidenum">
              <a:rPr lang="en-US" smtClean="0"/>
              <a:pPr>
                <a:defRPr/>
              </a:pPr>
              <a:t>4</a:t>
            </a:fld>
            <a:endParaRPr lang="en-US"/>
          </a:p>
        </p:txBody>
      </p:sp>
    </p:spTree>
    <p:extLst>
      <p:ext uri="{BB962C8B-B14F-4D97-AF65-F5344CB8AC3E}">
        <p14:creationId xmlns:p14="http://schemas.microsoft.com/office/powerpoint/2010/main" xmlns="" val="161886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F9DDDA7-289A-4CDA-AFE0-0A7A40CDD624}" type="slidenum">
              <a:rPr lang="en-US" smtClean="0"/>
              <a:pPr eaLnBrk="1" hangingPunct="1"/>
              <a:t>18</a:t>
            </a:fld>
            <a:endParaRPr lang="en-US" smtClean="0"/>
          </a:p>
        </p:txBody>
      </p:sp>
    </p:spTree>
    <p:extLst>
      <p:ext uri="{BB962C8B-B14F-4D97-AF65-F5344CB8AC3E}">
        <p14:creationId xmlns:p14="http://schemas.microsoft.com/office/powerpoint/2010/main" xmlns="" val="3362879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FF5691-5961-40D4-A6F1-576E5E9DB2A7}" type="datetimeFigureOut">
              <a:rPr lang="en-US"/>
              <a:pPr>
                <a:defRPr/>
              </a:pPr>
              <a:t>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456C2D-C48B-468C-9754-CA87A8627817}" type="slidenum">
              <a:rPr lang="en-US"/>
              <a:pPr>
                <a:defRPr/>
              </a:pPr>
              <a:t>‹#›</a:t>
            </a:fld>
            <a:endParaRPr lang="en-US"/>
          </a:p>
        </p:txBody>
      </p:sp>
    </p:spTree>
    <p:extLst>
      <p:ext uri="{BB962C8B-B14F-4D97-AF65-F5344CB8AC3E}">
        <p14:creationId xmlns:p14="http://schemas.microsoft.com/office/powerpoint/2010/main" xmlns="" val="1549920245"/>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D643B9-D1ED-4A0A-9DD9-4900F18D8308}" type="datetimeFigureOut">
              <a:rPr lang="en-US"/>
              <a:pPr>
                <a:defRPr/>
              </a:pPr>
              <a:t>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48B4F6-6E3E-4E47-AD30-716921904072}" type="slidenum">
              <a:rPr lang="en-US"/>
              <a:pPr>
                <a:defRPr/>
              </a:pPr>
              <a:t>‹#›</a:t>
            </a:fld>
            <a:endParaRPr lang="en-US"/>
          </a:p>
        </p:txBody>
      </p:sp>
    </p:spTree>
    <p:extLst>
      <p:ext uri="{BB962C8B-B14F-4D97-AF65-F5344CB8AC3E}">
        <p14:creationId xmlns:p14="http://schemas.microsoft.com/office/powerpoint/2010/main" xmlns="" val="3353474868"/>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930B48-BF55-4E3F-AF42-BDCF297BBF65}" type="datetimeFigureOut">
              <a:rPr lang="en-US"/>
              <a:pPr>
                <a:defRPr/>
              </a:pPr>
              <a:t>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1F28A1-E5A3-45F8-A6A9-0C8B2B3032A8}" type="slidenum">
              <a:rPr lang="en-US"/>
              <a:pPr>
                <a:defRPr/>
              </a:pPr>
              <a:t>‹#›</a:t>
            </a:fld>
            <a:endParaRPr lang="en-US"/>
          </a:p>
        </p:txBody>
      </p:sp>
    </p:spTree>
    <p:extLst>
      <p:ext uri="{BB962C8B-B14F-4D97-AF65-F5344CB8AC3E}">
        <p14:creationId xmlns:p14="http://schemas.microsoft.com/office/powerpoint/2010/main" xmlns="" val="1186941231"/>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A7B91A8-D594-4F24-B25F-2AB3F7840DF9}" type="datetimeFigureOut">
              <a:rPr lang="en-IN" smtClean="0">
                <a:solidFill>
                  <a:prstClr val="black">
                    <a:tint val="75000"/>
                  </a:prstClr>
                </a:solidFill>
              </a:rPr>
              <a:pPr/>
              <a:t>16-02-2016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54064BF-857F-403F-A689-BE272588BF6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3794863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A7B91A8-D594-4F24-B25F-2AB3F7840DF9}" type="datetimeFigureOut">
              <a:rPr lang="en-IN" smtClean="0">
                <a:solidFill>
                  <a:prstClr val="black">
                    <a:tint val="75000"/>
                  </a:prstClr>
                </a:solidFill>
              </a:rPr>
              <a:pPr/>
              <a:t>16-02-2016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54064BF-857F-403F-A689-BE272588BF6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174854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B91A8-D594-4F24-B25F-2AB3F7840DF9}" type="datetimeFigureOut">
              <a:rPr lang="en-IN" smtClean="0">
                <a:solidFill>
                  <a:prstClr val="black">
                    <a:tint val="75000"/>
                  </a:prstClr>
                </a:solidFill>
              </a:rPr>
              <a:pPr/>
              <a:t>16-02-2016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54064BF-857F-403F-A689-BE272588BF6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971289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A7B91A8-D594-4F24-B25F-2AB3F7840DF9}" type="datetimeFigureOut">
              <a:rPr lang="en-IN" smtClean="0">
                <a:solidFill>
                  <a:prstClr val="black">
                    <a:tint val="75000"/>
                  </a:prstClr>
                </a:solidFill>
              </a:rPr>
              <a:pPr/>
              <a:t>16-02-2016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654064BF-857F-403F-A689-BE272588BF6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989595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A7B91A8-D594-4F24-B25F-2AB3F7840DF9}" type="datetimeFigureOut">
              <a:rPr lang="en-IN" smtClean="0">
                <a:solidFill>
                  <a:prstClr val="black">
                    <a:tint val="75000"/>
                  </a:prstClr>
                </a:solidFill>
              </a:rPr>
              <a:pPr/>
              <a:t>16-02-2016</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654064BF-857F-403F-A689-BE272588BF6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434213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A7B91A8-D594-4F24-B25F-2AB3F7840DF9}" type="datetimeFigureOut">
              <a:rPr lang="en-IN" smtClean="0">
                <a:solidFill>
                  <a:prstClr val="black">
                    <a:tint val="75000"/>
                  </a:prstClr>
                </a:solidFill>
              </a:rPr>
              <a:pPr/>
              <a:t>16-02-2016</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654064BF-857F-403F-A689-BE272588BF6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790948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B91A8-D594-4F24-B25F-2AB3F7840DF9}" type="datetimeFigureOut">
              <a:rPr lang="en-IN" smtClean="0">
                <a:solidFill>
                  <a:prstClr val="black">
                    <a:tint val="75000"/>
                  </a:prstClr>
                </a:solidFill>
              </a:rPr>
              <a:pPr/>
              <a:t>16-02-2016</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654064BF-857F-403F-A689-BE272588BF6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272767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7B91A8-D594-4F24-B25F-2AB3F7840DF9}" type="datetimeFigureOut">
              <a:rPr lang="en-IN" smtClean="0">
                <a:solidFill>
                  <a:prstClr val="black">
                    <a:tint val="75000"/>
                  </a:prstClr>
                </a:solidFill>
              </a:rPr>
              <a:pPr/>
              <a:t>16-02-2016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654064BF-857F-403F-A689-BE272588BF6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22680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DF9D4F-86A8-4CD4-BFC9-2DAEAED57C24}" type="datetimeFigureOut">
              <a:rPr lang="en-US"/>
              <a:pPr>
                <a:defRPr/>
              </a:pPr>
              <a:t>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FAAA38-5B10-4CEE-96BF-CC3214BE08BA}" type="slidenum">
              <a:rPr lang="en-US"/>
              <a:pPr>
                <a:defRPr/>
              </a:pPr>
              <a:t>‹#›</a:t>
            </a:fld>
            <a:endParaRPr lang="en-US"/>
          </a:p>
        </p:txBody>
      </p:sp>
    </p:spTree>
    <p:extLst>
      <p:ext uri="{BB962C8B-B14F-4D97-AF65-F5344CB8AC3E}">
        <p14:creationId xmlns:p14="http://schemas.microsoft.com/office/powerpoint/2010/main" xmlns="" val="1463184766"/>
      </p:ext>
    </p:extLst>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7B91A8-D594-4F24-B25F-2AB3F7840DF9}" type="datetimeFigureOut">
              <a:rPr lang="en-IN" smtClean="0">
                <a:solidFill>
                  <a:prstClr val="black">
                    <a:tint val="75000"/>
                  </a:prstClr>
                </a:solidFill>
              </a:rPr>
              <a:pPr/>
              <a:t>16-02-2016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654064BF-857F-403F-A689-BE272588BF6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3906290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A7B91A8-D594-4F24-B25F-2AB3F7840DF9}" type="datetimeFigureOut">
              <a:rPr lang="en-IN" smtClean="0">
                <a:solidFill>
                  <a:prstClr val="black">
                    <a:tint val="75000"/>
                  </a:prstClr>
                </a:solidFill>
              </a:rPr>
              <a:pPr/>
              <a:t>16-02-2016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54064BF-857F-403F-A689-BE272588BF6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139841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A7B91A8-D594-4F24-B25F-2AB3F7840DF9}" type="datetimeFigureOut">
              <a:rPr lang="en-IN" smtClean="0">
                <a:solidFill>
                  <a:prstClr val="black">
                    <a:tint val="75000"/>
                  </a:prstClr>
                </a:solidFill>
              </a:rPr>
              <a:pPr/>
              <a:t>16-02-2016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54064BF-857F-403F-A689-BE272588BF6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xmlns="" val="267636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ACC4D4-9BBC-4E03-8CC5-BC0D83D60BF3}" type="datetimeFigureOut">
              <a:rPr lang="en-US"/>
              <a:pPr>
                <a:defRPr/>
              </a:pPr>
              <a:t>2/16/2016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C4CF33-5205-46CF-A1DE-072D2377F566}" type="slidenum">
              <a:rPr lang="en-US"/>
              <a:pPr>
                <a:defRPr/>
              </a:pPr>
              <a:t>‹#›</a:t>
            </a:fld>
            <a:endParaRPr lang="en-US"/>
          </a:p>
        </p:txBody>
      </p:sp>
    </p:spTree>
    <p:extLst>
      <p:ext uri="{BB962C8B-B14F-4D97-AF65-F5344CB8AC3E}">
        <p14:creationId xmlns:p14="http://schemas.microsoft.com/office/powerpoint/2010/main" xmlns="" val="193161917"/>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133461-5F59-4273-ADD4-1CFC71AEBB33}" type="datetimeFigureOut">
              <a:rPr lang="en-US"/>
              <a:pPr>
                <a:defRPr/>
              </a:pPr>
              <a:t>2/16/2016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A05B31-EEEA-43EB-8F21-84AEC0398C91}" type="slidenum">
              <a:rPr lang="en-US"/>
              <a:pPr>
                <a:defRPr/>
              </a:pPr>
              <a:t>‹#›</a:t>
            </a:fld>
            <a:endParaRPr lang="en-US"/>
          </a:p>
        </p:txBody>
      </p:sp>
    </p:spTree>
    <p:extLst>
      <p:ext uri="{BB962C8B-B14F-4D97-AF65-F5344CB8AC3E}">
        <p14:creationId xmlns:p14="http://schemas.microsoft.com/office/powerpoint/2010/main" xmlns="" val="3488007758"/>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C666FF-6F3E-4174-920B-233040B7F4B1}" type="datetimeFigureOut">
              <a:rPr lang="en-US"/>
              <a:pPr>
                <a:defRPr/>
              </a:pPr>
              <a:t>2/16/2016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DADA692-C0A6-42FD-917C-464C61A073FC}" type="slidenum">
              <a:rPr lang="en-US"/>
              <a:pPr>
                <a:defRPr/>
              </a:pPr>
              <a:t>‹#›</a:t>
            </a:fld>
            <a:endParaRPr lang="en-US"/>
          </a:p>
        </p:txBody>
      </p:sp>
    </p:spTree>
    <p:extLst>
      <p:ext uri="{BB962C8B-B14F-4D97-AF65-F5344CB8AC3E}">
        <p14:creationId xmlns:p14="http://schemas.microsoft.com/office/powerpoint/2010/main" xmlns="" val="4049240133"/>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F3474D1-8311-47D7-BD57-DC1104524689}" type="datetimeFigureOut">
              <a:rPr lang="en-US"/>
              <a:pPr>
                <a:defRPr/>
              </a:pPr>
              <a:t>2/16/2016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E3D03D-CC6A-43BA-941F-4FB7A63C1955}" type="slidenum">
              <a:rPr lang="en-US"/>
              <a:pPr>
                <a:defRPr/>
              </a:pPr>
              <a:t>‹#›</a:t>
            </a:fld>
            <a:endParaRPr lang="en-US"/>
          </a:p>
        </p:txBody>
      </p:sp>
    </p:spTree>
    <p:extLst>
      <p:ext uri="{BB962C8B-B14F-4D97-AF65-F5344CB8AC3E}">
        <p14:creationId xmlns:p14="http://schemas.microsoft.com/office/powerpoint/2010/main" xmlns="" val="108483790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C5CE13-D7EB-4CC4-BC72-96565738759D}" type="datetimeFigureOut">
              <a:rPr lang="en-US"/>
              <a:pPr>
                <a:defRPr/>
              </a:pPr>
              <a:t>2/16/2016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1B1F22-8FEF-492B-AAFA-A8F7E6D4B588}" type="slidenum">
              <a:rPr lang="en-US"/>
              <a:pPr>
                <a:defRPr/>
              </a:pPr>
              <a:t>‹#›</a:t>
            </a:fld>
            <a:endParaRPr lang="en-US"/>
          </a:p>
        </p:txBody>
      </p:sp>
    </p:spTree>
    <p:extLst>
      <p:ext uri="{BB962C8B-B14F-4D97-AF65-F5344CB8AC3E}">
        <p14:creationId xmlns:p14="http://schemas.microsoft.com/office/powerpoint/2010/main" xmlns="" val="3463260609"/>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43B8C9-4059-4786-BB4E-46B9CCD2E034}" type="datetimeFigureOut">
              <a:rPr lang="en-US"/>
              <a:pPr>
                <a:defRPr/>
              </a:pPr>
              <a:t>2/16/2016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7BD42A-6F40-4195-8C6C-A43676237592}" type="slidenum">
              <a:rPr lang="en-US"/>
              <a:pPr>
                <a:defRPr/>
              </a:pPr>
              <a:t>‹#›</a:t>
            </a:fld>
            <a:endParaRPr lang="en-US"/>
          </a:p>
        </p:txBody>
      </p:sp>
    </p:spTree>
    <p:extLst>
      <p:ext uri="{BB962C8B-B14F-4D97-AF65-F5344CB8AC3E}">
        <p14:creationId xmlns:p14="http://schemas.microsoft.com/office/powerpoint/2010/main" xmlns="" val="1409386069"/>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378DC4-F8C5-43B8-9A0C-59A585EF655B}" type="datetimeFigureOut">
              <a:rPr lang="en-US"/>
              <a:pPr>
                <a:defRPr/>
              </a:pPr>
              <a:t>2/16/2016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B71223-A8D7-4BDD-A314-9C7DB649415D}" type="slidenum">
              <a:rPr lang="en-US"/>
              <a:pPr>
                <a:defRPr/>
              </a:pPr>
              <a:t>‹#›</a:t>
            </a:fld>
            <a:endParaRPr lang="en-US"/>
          </a:p>
        </p:txBody>
      </p:sp>
    </p:spTree>
    <p:extLst>
      <p:ext uri="{BB962C8B-B14F-4D97-AF65-F5344CB8AC3E}">
        <p14:creationId xmlns:p14="http://schemas.microsoft.com/office/powerpoint/2010/main" xmlns="" val="3319066017"/>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896FF6D-DE1C-46F3-9925-E2E71D17CDDA}" type="datetimeFigureOut">
              <a:rPr lang="en-US"/>
              <a:pPr>
                <a:defRPr/>
              </a:pPr>
              <a:t>2/16/2016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EBBADA8-0BC0-497D-88D5-3E26F54B3F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IN"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A7B91A8-D594-4F24-B25F-2AB3F7840DF9}" type="datetimeFigureOut">
              <a:rPr lang="en-IN" smtClean="0">
                <a:solidFill>
                  <a:prstClr val="black">
                    <a:tint val="75000"/>
                  </a:prstClr>
                </a:solidFill>
                <a:latin typeface="Calibri"/>
                <a:cs typeface="+mn-cs"/>
              </a:rPr>
              <a:pPr fontAlgn="auto">
                <a:spcBef>
                  <a:spcPts val="0"/>
                </a:spcBef>
                <a:spcAft>
                  <a:spcPts val="0"/>
                </a:spcAft>
              </a:pPr>
              <a:t>16-02-2016</a:t>
            </a:fld>
            <a:endParaRPr lang="en-IN">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IN">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54064BF-857F-403F-A689-BE272588BF60}" type="slidenum">
              <a:rPr lang="en-IN" smtClean="0">
                <a:solidFill>
                  <a:prstClr val="black">
                    <a:tint val="75000"/>
                  </a:prstClr>
                </a:solidFill>
                <a:latin typeface="Calibri"/>
                <a:cs typeface="+mn-cs"/>
              </a:rPr>
              <a:pPr fontAlgn="auto">
                <a:spcBef>
                  <a:spcPts val="0"/>
                </a:spcBef>
                <a:spcAft>
                  <a:spcPts val="0"/>
                </a:spcAft>
              </a:pPr>
              <a:t>‹#›</a:t>
            </a:fld>
            <a:endParaRPr lang="en-IN">
              <a:solidFill>
                <a:prstClr val="black">
                  <a:tint val="75000"/>
                </a:prstClr>
              </a:solidFill>
              <a:latin typeface="Calibri"/>
              <a:cs typeface="+mn-cs"/>
            </a:endParaRPr>
          </a:p>
        </p:txBody>
      </p:sp>
    </p:spTree>
    <p:extLst>
      <p:ext uri="{BB962C8B-B14F-4D97-AF65-F5344CB8AC3E}">
        <p14:creationId xmlns:p14="http://schemas.microsoft.com/office/powerpoint/2010/main" xmlns="" val="3805148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sp>
        <p:nvSpPr>
          <p:cNvPr id="2053" name="TextBox 4"/>
          <p:cNvSpPr txBox="1">
            <a:spLocks noChangeArrowheads="1"/>
          </p:cNvSpPr>
          <p:nvPr/>
        </p:nvSpPr>
        <p:spPr bwMode="auto">
          <a:xfrm>
            <a:off x="1046584" y="2057399"/>
            <a:ext cx="6934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dirty="0" smtClean="0">
                <a:solidFill>
                  <a:schemeClr val="accent2">
                    <a:lumMod val="75000"/>
                  </a:schemeClr>
                </a:solidFill>
                <a:latin typeface="Britannic Bold" pitchFamily="34" charset="0"/>
              </a:rPr>
              <a:t>           Company Profile</a:t>
            </a:r>
            <a:endParaRPr lang="en-US" sz="3600" dirty="0">
              <a:solidFill>
                <a:srgbClr val="00B050"/>
              </a:solidFill>
              <a:latin typeface="Britannic Bold" pitchFamily="34" charset="0"/>
            </a:endParaRPr>
          </a:p>
        </p:txBody>
      </p:sp>
      <p:sp>
        <p:nvSpPr>
          <p:cNvPr id="2054" name="TextBox 6"/>
          <p:cNvSpPr txBox="1">
            <a:spLocks noChangeArrowheads="1"/>
          </p:cNvSpPr>
          <p:nvPr/>
        </p:nvSpPr>
        <p:spPr bwMode="auto">
          <a:xfrm>
            <a:off x="6553200" y="5688032"/>
            <a:ext cx="20574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dirty="0" smtClean="0"/>
              <a:t>www.strategicservices.com</a:t>
            </a:r>
            <a:endParaRPr lang="en-US" sz="1200"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027" y="457200"/>
            <a:ext cx="3690703" cy="57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descr="sbanner.jpg"/>
          <p:cNvPicPr>
            <a:picLocks noChangeAspect="1"/>
          </p:cNvPicPr>
          <p:nvPr/>
        </p:nvPicPr>
        <p:blipFill>
          <a:blip r:embed="rId4" cstate="print"/>
          <a:stretch>
            <a:fillRect/>
          </a:stretch>
        </p:blipFill>
        <p:spPr>
          <a:xfrm>
            <a:off x="3166" y="0"/>
            <a:ext cx="9137668" cy="6858000"/>
          </a:xfrm>
          <a:prstGeom prst="rect">
            <a:avLst/>
          </a:prstGeom>
        </p:spPr>
      </p:pic>
      <p:pic>
        <p:nvPicPr>
          <p:cNvPr id="12" name="Picture 8" descr="cg logo.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0027" y="4887634"/>
            <a:ext cx="1920875"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sz="3200" b="1" dirty="0">
                <a:solidFill>
                  <a:srgbClr val="FF0000"/>
                </a:solidFill>
              </a:rPr>
              <a:t>Our Skill Sets</a:t>
            </a:r>
            <a:endParaRPr lang="en-US" dirty="0"/>
          </a:p>
        </p:txBody>
      </p:sp>
      <p:sp>
        <p:nvSpPr>
          <p:cNvPr id="3" name="Content Placeholder 2"/>
          <p:cNvSpPr>
            <a:spLocks noGrp="1"/>
          </p:cNvSpPr>
          <p:nvPr>
            <p:ph idx="1"/>
          </p:nvPr>
        </p:nvSpPr>
        <p:spPr>
          <a:xfrm>
            <a:off x="457200" y="838200"/>
            <a:ext cx="8229600" cy="5287963"/>
          </a:xfrm>
        </p:spPr>
        <p:txBody>
          <a:bodyPr/>
          <a:lstStyle/>
          <a:p>
            <a:pPr marL="0" lvl="0" indent="0" eaLnBrk="1" fontAlgn="auto" hangingPunct="1">
              <a:spcAft>
                <a:spcPts val="0"/>
              </a:spcAft>
              <a:buNone/>
            </a:pPr>
            <a:r>
              <a:rPr lang="en-IN" sz="1700" b="1" dirty="0">
                <a:solidFill>
                  <a:prstClr val="black"/>
                </a:solidFill>
              </a:rPr>
              <a:t>Programming Languages &amp; Web Development Tools</a:t>
            </a:r>
          </a:p>
          <a:p>
            <a:pPr lvl="0" eaLnBrk="1" fontAlgn="auto" hangingPunct="1">
              <a:spcAft>
                <a:spcPts val="0"/>
              </a:spcAft>
              <a:buFont typeface="Arial" pitchFamily="34" charset="0"/>
              <a:buChar char="•"/>
            </a:pPr>
            <a:r>
              <a:rPr lang="nl-NL" sz="1400" dirty="0">
                <a:solidFill>
                  <a:prstClr val="black"/>
                </a:solidFill>
              </a:rPr>
              <a:t>Microsoft .NET Framework, ASP.NET, C#.NET, VB.NET &amp; </a:t>
            </a:r>
            <a:r>
              <a:rPr lang="nl-NL" sz="1400" dirty="0" smtClean="0">
                <a:solidFill>
                  <a:prstClr val="black"/>
                </a:solidFill>
              </a:rPr>
              <a:t>ADO.NET</a:t>
            </a:r>
          </a:p>
          <a:p>
            <a:pPr lvl="0" eaLnBrk="1" fontAlgn="auto" hangingPunct="1">
              <a:spcAft>
                <a:spcPts val="0"/>
              </a:spcAft>
              <a:buFont typeface="Arial" pitchFamily="34" charset="0"/>
              <a:buChar char="•"/>
            </a:pPr>
            <a:r>
              <a:rPr lang="nl-NL" sz="1400" dirty="0" smtClean="0">
                <a:solidFill>
                  <a:prstClr val="black"/>
                </a:solidFill>
              </a:rPr>
              <a:t>Java, J2EE, PHP</a:t>
            </a:r>
          </a:p>
          <a:p>
            <a:pPr lvl="0" eaLnBrk="1" fontAlgn="auto" hangingPunct="1">
              <a:spcAft>
                <a:spcPts val="0"/>
              </a:spcAft>
              <a:buFont typeface="Arial" pitchFamily="34" charset="0"/>
              <a:buChar char="•"/>
            </a:pPr>
            <a:r>
              <a:rPr lang="nl-NL" sz="1400" dirty="0" smtClean="0">
                <a:solidFill>
                  <a:prstClr val="black"/>
                </a:solidFill>
              </a:rPr>
              <a:t>JSF, EJB,Hybernate, Struts</a:t>
            </a:r>
            <a:endParaRPr lang="nl-NL" sz="1400" dirty="0">
              <a:solidFill>
                <a:prstClr val="black"/>
              </a:solidFill>
            </a:endParaRPr>
          </a:p>
          <a:p>
            <a:pPr lvl="0" eaLnBrk="1" fontAlgn="auto" hangingPunct="1">
              <a:spcAft>
                <a:spcPts val="0"/>
              </a:spcAft>
              <a:buFont typeface="Arial" pitchFamily="34" charset="0"/>
              <a:buChar char="•"/>
            </a:pPr>
            <a:r>
              <a:rPr lang="en-IN" sz="1400" dirty="0">
                <a:solidFill>
                  <a:prstClr val="black"/>
                </a:solidFill>
              </a:rPr>
              <a:t>Visual C#.NET</a:t>
            </a:r>
          </a:p>
          <a:p>
            <a:pPr lvl="0" eaLnBrk="1" fontAlgn="auto" hangingPunct="1">
              <a:spcAft>
                <a:spcPts val="0"/>
              </a:spcAft>
              <a:buFont typeface="Arial" pitchFamily="34" charset="0"/>
              <a:buChar char="•"/>
            </a:pPr>
            <a:r>
              <a:rPr lang="en-IN" sz="1400" dirty="0">
                <a:solidFill>
                  <a:prstClr val="black"/>
                </a:solidFill>
              </a:rPr>
              <a:t>Microsoft Visual Basic</a:t>
            </a:r>
          </a:p>
          <a:p>
            <a:pPr lvl="0" eaLnBrk="1" fontAlgn="auto" hangingPunct="1">
              <a:spcAft>
                <a:spcPts val="0"/>
              </a:spcAft>
              <a:buFont typeface="Arial" pitchFamily="34" charset="0"/>
              <a:buChar char="•"/>
            </a:pPr>
            <a:r>
              <a:rPr lang="en-IN" sz="1400" dirty="0">
                <a:solidFill>
                  <a:prstClr val="black"/>
                </a:solidFill>
              </a:rPr>
              <a:t>Java Script, VB Script</a:t>
            </a:r>
          </a:p>
          <a:p>
            <a:pPr lvl="0" eaLnBrk="1" fontAlgn="auto" hangingPunct="1">
              <a:spcAft>
                <a:spcPts val="0"/>
              </a:spcAft>
              <a:buFont typeface="Arial" pitchFamily="34" charset="0"/>
              <a:buChar char="•"/>
            </a:pPr>
            <a:r>
              <a:rPr lang="en-IN" sz="1400" dirty="0">
                <a:solidFill>
                  <a:prstClr val="black"/>
                </a:solidFill>
              </a:rPr>
              <a:t>HTML 5, DHTML, XML, PHP,CSS3</a:t>
            </a:r>
          </a:p>
          <a:p>
            <a:pPr lvl="0" eaLnBrk="1" fontAlgn="auto" hangingPunct="1">
              <a:spcAft>
                <a:spcPts val="0"/>
              </a:spcAft>
              <a:buFont typeface="Arial" pitchFamily="34" charset="0"/>
              <a:buChar char="•"/>
            </a:pPr>
            <a:r>
              <a:rPr lang="en-IN" sz="1400" dirty="0">
                <a:solidFill>
                  <a:prstClr val="black"/>
                </a:solidFill>
              </a:rPr>
              <a:t>ASP, JSP, PHP &amp; Java Servlets</a:t>
            </a:r>
          </a:p>
          <a:p>
            <a:pPr lvl="0" eaLnBrk="1" fontAlgn="auto" hangingPunct="1">
              <a:spcAft>
                <a:spcPts val="0"/>
              </a:spcAft>
              <a:buFont typeface="Arial" pitchFamily="34" charset="0"/>
              <a:buChar char="•"/>
            </a:pPr>
            <a:r>
              <a:rPr lang="en-IN" sz="1400" dirty="0">
                <a:solidFill>
                  <a:prstClr val="black"/>
                </a:solidFill>
              </a:rPr>
              <a:t>J Query, Web services</a:t>
            </a:r>
            <a:endParaRPr lang="en-US" sz="1400" dirty="0">
              <a:solidFill>
                <a:prstClr val="black"/>
              </a:solidFill>
            </a:endParaRPr>
          </a:p>
          <a:p>
            <a:pPr marL="0" lvl="0" indent="0" eaLnBrk="1" fontAlgn="auto" hangingPunct="1">
              <a:spcAft>
                <a:spcPts val="0"/>
              </a:spcAft>
              <a:buNone/>
            </a:pPr>
            <a:r>
              <a:rPr lang="en-US" sz="1700" b="1" dirty="0">
                <a:solidFill>
                  <a:prstClr val="black"/>
                </a:solidFill>
              </a:rPr>
              <a:t>Technologies</a:t>
            </a:r>
          </a:p>
          <a:p>
            <a:pPr lvl="0" eaLnBrk="1" fontAlgn="auto" hangingPunct="1">
              <a:spcAft>
                <a:spcPts val="0"/>
              </a:spcAft>
              <a:buFont typeface="Arial" pitchFamily="34" charset="0"/>
              <a:buChar char="•"/>
            </a:pPr>
            <a:r>
              <a:rPr lang="en-IN" sz="1400" dirty="0">
                <a:solidFill>
                  <a:prstClr val="black"/>
                </a:solidFill>
              </a:rPr>
              <a:t>Windows </a:t>
            </a:r>
            <a:r>
              <a:rPr lang="en-IN" sz="1400" dirty="0" smtClean="0">
                <a:solidFill>
                  <a:prstClr val="black"/>
                </a:solidFill>
              </a:rPr>
              <a:t>.NET</a:t>
            </a:r>
          </a:p>
          <a:p>
            <a:pPr lvl="0" eaLnBrk="1" fontAlgn="auto" hangingPunct="1">
              <a:spcAft>
                <a:spcPts val="0"/>
              </a:spcAft>
              <a:buFont typeface="Arial" pitchFamily="34" charset="0"/>
              <a:buChar char="•"/>
            </a:pPr>
            <a:r>
              <a:rPr lang="nl-NL" sz="1400" dirty="0" smtClean="0">
                <a:solidFill>
                  <a:prstClr val="black"/>
                </a:solidFill>
              </a:rPr>
              <a:t>Servlets,Spring MVC</a:t>
            </a:r>
          </a:p>
          <a:p>
            <a:pPr lvl="0" eaLnBrk="1" fontAlgn="auto" hangingPunct="1">
              <a:spcAft>
                <a:spcPts val="0"/>
              </a:spcAft>
              <a:buFont typeface="Arial" pitchFamily="34" charset="0"/>
              <a:buChar char="•"/>
            </a:pPr>
            <a:r>
              <a:rPr lang="en-IN" sz="1400" dirty="0" smtClean="0">
                <a:solidFill>
                  <a:prstClr val="black"/>
                </a:solidFill>
              </a:rPr>
              <a:t>Win32 </a:t>
            </a:r>
            <a:r>
              <a:rPr lang="en-IN" sz="1400" dirty="0">
                <a:solidFill>
                  <a:prstClr val="black"/>
                </a:solidFill>
              </a:rPr>
              <a:t>API</a:t>
            </a:r>
          </a:p>
          <a:p>
            <a:pPr lvl="0" eaLnBrk="1" fontAlgn="auto" hangingPunct="1">
              <a:spcAft>
                <a:spcPts val="0"/>
              </a:spcAft>
              <a:buFont typeface="Arial" pitchFamily="34" charset="0"/>
              <a:buChar char="•"/>
            </a:pPr>
            <a:r>
              <a:rPr lang="en-IN" sz="1400" dirty="0">
                <a:solidFill>
                  <a:prstClr val="black"/>
                </a:solidFill>
              </a:rPr>
              <a:t>XML/XSL, XML Schema, XSD, XHTML, XPATH, SOAP, XML RPC, WSDL, UDDI</a:t>
            </a:r>
          </a:p>
          <a:p>
            <a:pPr lvl="0" eaLnBrk="1" fontAlgn="auto" hangingPunct="1">
              <a:spcAft>
                <a:spcPts val="0"/>
              </a:spcAft>
              <a:buFont typeface="Arial" pitchFamily="34" charset="0"/>
              <a:buChar char="•"/>
            </a:pPr>
            <a:r>
              <a:rPr lang="en-IN" sz="1400" dirty="0">
                <a:solidFill>
                  <a:prstClr val="black"/>
                </a:solidFill>
              </a:rPr>
              <a:t>Ajax</a:t>
            </a:r>
            <a:endParaRPr lang="en-US" sz="1400" dirty="0">
              <a:solidFill>
                <a:prstClr val="black"/>
              </a:solidFill>
            </a:endParaRPr>
          </a:p>
          <a:p>
            <a:pPr marL="0" lvl="0" indent="0" eaLnBrk="1" fontAlgn="auto" hangingPunct="1">
              <a:spcAft>
                <a:spcPts val="0"/>
              </a:spcAft>
              <a:buNone/>
            </a:pPr>
            <a:r>
              <a:rPr lang="en-US" sz="1700" b="1" dirty="0">
                <a:solidFill>
                  <a:prstClr val="black"/>
                </a:solidFill>
              </a:rPr>
              <a:t>Database/RDBMS</a:t>
            </a:r>
          </a:p>
          <a:p>
            <a:pPr lvl="0" eaLnBrk="1" fontAlgn="auto" hangingPunct="1">
              <a:spcAft>
                <a:spcPts val="0"/>
              </a:spcAft>
              <a:buFont typeface="Arial" pitchFamily="34" charset="0"/>
              <a:buChar char="•"/>
            </a:pPr>
            <a:r>
              <a:rPr lang="en-IN" sz="1400" dirty="0">
                <a:solidFill>
                  <a:prstClr val="black"/>
                </a:solidFill>
              </a:rPr>
              <a:t>MS SQL Server</a:t>
            </a:r>
          </a:p>
          <a:p>
            <a:pPr lvl="0" eaLnBrk="1" fontAlgn="auto" hangingPunct="1">
              <a:spcAft>
                <a:spcPts val="0"/>
              </a:spcAft>
              <a:buFont typeface="Arial" pitchFamily="34" charset="0"/>
              <a:buChar char="•"/>
            </a:pPr>
            <a:r>
              <a:rPr lang="en-IN" sz="1400" dirty="0">
                <a:solidFill>
                  <a:prstClr val="black"/>
                </a:solidFill>
              </a:rPr>
              <a:t>My </a:t>
            </a:r>
            <a:r>
              <a:rPr lang="en-IN" sz="1400" dirty="0" smtClean="0">
                <a:solidFill>
                  <a:prstClr val="black"/>
                </a:solidFill>
              </a:rPr>
              <a:t>SQL, Oracle</a:t>
            </a:r>
            <a:endParaRPr lang="en-IN" sz="1400" dirty="0">
              <a:solidFill>
                <a:prstClr val="black"/>
              </a:solidFill>
            </a:endParaRPr>
          </a:p>
          <a:p>
            <a:pPr marL="0" lvl="0" indent="0" eaLnBrk="1" fontAlgn="auto" hangingPunct="1">
              <a:spcAft>
                <a:spcPts val="0"/>
              </a:spcAft>
              <a:buNone/>
            </a:pPr>
            <a:r>
              <a:rPr lang="en-US" sz="1700" b="1" dirty="0">
                <a:solidFill>
                  <a:prstClr val="black"/>
                </a:solidFill>
              </a:rPr>
              <a:t>Project Management</a:t>
            </a:r>
          </a:p>
          <a:p>
            <a:pPr lvl="0" eaLnBrk="1" fontAlgn="auto" hangingPunct="1">
              <a:spcAft>
                <a:spcPts val="0"/>
              </a:spcAft>
              <a:buFont typeface="Arial" pitchFamily="34" charset="0"/>
              <a:buChar char="•"/>
            </a:pPr>
            <a:r>
              <a:rPr lang="en-US" sz="1400" dirty="0">
                <a:solidFill>
                  <a:prstClr val="black"/>
                </a:solidFill>
              </a:rPr>
              <a:t>Smart Sheet</a:t>
            </a:r>
          </a:p>
          <a:p>
            <a:endParaRPr lang="en-US" dirty="0"/>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67062" y="1447800"/>
            <a:ext cx="2133600"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03936997"/>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IN" sz="3200" b="1" dirty="0">
                <a:solidFill>
                  <a:srgbClr val="FF0000"/>
                </a:solidFill>
              </a:rPr>
              <a:t>Our Skill Sets</a:t>
            </a:r>
            <a:endParaRPr lang="en-US" dirty="0"/>
          </a:p>
        </p:txBody>
      </p:sp>
      <p:sp>
        <p:nvSpPr>
          <p:cNvPr id="3" name="Content Placeholder 2"/>
          <p:cNvSpPr>
            <a:spLocks noGrp="1"/>
          </p:cNvSpPr>
          <p:nvPr>
            <p:ph idx="1"/>
          </p:nvPr>
        </p:nvSpPr>
        <p:spPr>
          <a:xfrm>
            <a:off x="457200" y="1066800"/>
            <a:ext cx="8229600" cy="5059363"/>
          </a:xfrm>
        </p:spPr>
        <p:txBody>
          <a:bodyPr/>
          <a:lstStyle/>
          <a:p>
            <a:pPr marL="0" lvl="0" indent="0" eaLnBrk="1" fontAlgn="auto" hangingPunct="1">
              <a:spcAft>
                <a:spcPts val="0"/>
              </a:spcAft>
              <a:buNone/>
            </a:pPr>
            <a:r>
              <a:rPr lang="en-IN" sz="1700" b="1" dirty="0">
                <a:solidFill>
                  <a:prstClr val="black"/>
                </a:solidFill>
              </a:rPr>
              <a:t>Operating Systems / Platforms</a:t>
            </a:r>
          </a:p>
          <a:p>
            <a:pPr lvl="0" eaLnBrk="1" fontAlgn="auto" hangingPunct="1">
              <a:spcAft>
                <a:spcPts val="0"/>
              </a:spcAft>
              <a:buFont typeface="Arial" pitchFamily="34" charset="0"/>
              <a:buChar char="•"/>
            </a:pPr>
            <a:r>
              <a:rPr lang="en-IN" sz="1400" dirty="0">
                <a:solidFill>
                  <a:prstClr val="black"/>
                </a:solidFill>
              </a:rPr>
              <a:t>Microsoft Windows XP / 2000</a:t>
            </a:r>
          </a:p>
          <a:p>
            <a:pPr lvl="0" eaLnBrk="1" fontAlgn="auto" hangingPunct="1">
              <a:spcAft>
                <a:spcPts val="0"/>
              </a:spcAft>
              <a:buFont typeface="Arial" pitchFamily="34" charset="0"/>
              <a:buChar char="•"/>
            </a:pPr>
            <a:r>
              <a:rPr lang="en-IN" sz="1400" dirty="0">
                <a:solidFill>
                  <a:prstClr val="black"/>
                </a:solidFill>
              </a:rPr>
              <a:t>Microsoft Windows 2003 Server</a:t>
            </a:r>
          </a:p>
          <a:p>
            <a:pPr lvl="0" eaLnBrk="1" fontAlgn="auto" hangingPunct="1">
              <a:spcAft>
                <a:spcPts val="0"/>
              </a:spcAft>
              <a:buFont typeface="Arial" pitchFamily="34" charset="0"/>
              <a:buChar char="•"/>
            </a:pPr>
            <a:r>
              <a:rPr lang="en-IN" sz="1400" dirty="0" smtClean="0">
                <a:solidFill>
                  <a:prstClr val="black"/>
                </a:solidFill>
              </a:rPr>
              <a:t>Linux, Ubuntu</a:t>
            </a:r>
          </a:p>
          <a:p>
            <a:pPr lvl="0" eaLnBrk="1" fontAlgn="auto" hangingPunct="1">
              <a:spcAft>
                <a:spcPts val="0"/>
              </a:spcAft>
              <a:buFont typeface="Arial" pitchFamily="34" charset="0"/>
              <a:buChar char="•"/>
            </a:pPr>
            <a:endParaRPr lang="en-US" sz="1400" dirty="0">
              <a:solidFill>
                <a:prstClr val="black"/>
              </a:solidFill>
            </a:endParaRPr>
          </a:p>
          <a:p>
            <a:pPr marL="0" lvl="0" indent="0" eaLnBrk="1" fontAlgn="auto" hangingPunct="1">
              <a:spcAft>
                <a:spcPts val="0"/>
              </a:spcAft>
              <a:buNone/>
            </a:pPr>
            <a:r>
              <a:rPr lang="en-US" sz="1700" b="1" dirty="0">
                <a:solidFill>
                  <a:prstClr val="black"/>
                </a:solidFill>
              </a:rPr>
              <a:t>Application/Webservers</a:t>
            </a:r>
            <a:endParaRPr lang="en-IN" sz="1700" b="1" dirty="0">
              <a:solidFill>
                <a:prstClr val="black"/>
              </a:solidFill>
            </a:endParaRPr>
          </a:p>
          <a:p>
            <a:pPr lvl="0" eaLnBrk="1" fontAlgn="auto" hangingPunct="1">
              <a:spcAft>
                <a:spcPts val="0"/>
              </a:spcAft>
              <a:buFont typeface="Arial" pitchFamily="34" charset="0"/>
              <a:buChar char="•"/>
            </a:pPr>
            <a:r>
              <a:rPr lang="en-IN" sz="1400" dirty="0">
                <a:solidFill>
                  <a:prstClr val="black"/>
                </a:solidFill>
              </a:rPr>
              <a:t>Microsoft IIS 5.0 / 6.0</a:t>
            </a:r>
          </a:p>
          <a:p>
            <a:pPr lvl="0" eaLnBrk="1" fontAlgn="auto" hangingPunct="1">
              <a:spcAft>
                <a:spcPts val="0"/>
              </a:spcAft>
              <a:buFont typeface="Arial" pitchFamily="34" charset="0"/>
              <a:buChar char="•"/>
            </a:pPr>
            <a:r>
              <a:rPr lang="en-IN" sz="1400" dirty="0">
                <a:solidFill>
                  <a:prstClr val="black"/>
                </a:solidFill>
              </a:rPr>
              <a:t>Apache HTTP </a:t>
            </a:r>
            <a:r>
              <a:rPr lang="en-IN" sz="1400" dirty="0" smtClean="0">
                <a:solidFill>
                  <a:prstClr val="black"/>
                </a:solidFill>
              </a:rPr>
              <a:t>server</a:t>
            </a:r>
          </a:p>
          <a:p>
            <a:pPr lvl="0" eaLnBrk="1" fontAlgn="auto" hangingPunct="1">
              <a:spcAft>
                <a:spcPts val="0"/>
              </a:spcAft>
              <a:buFont typeface="Arial" pitchFamily="34" charset="0"/>
              <a:buChar char="•"/>
            </a:pPr>
            <a:r>
              <a:rPr lang="en-IN" sz="1400" dirty="0" err="1" smtClean="0">
                <a:solidFill>
                  <a:prstClr val="black"/>
                </a:solidFill>
              </a:rPr>
              <a:t>JBoss</a:t>
            </a:r>
            <a:endParaRPr lang="en-US" sz="1400" dirty="0">
              <a:solidFill>
                <a:prstClr val="black"/>
              </a:solidFill>
            </a:endParaRPr>
          </a:p>
          <a:p>
            <a:pPr marL="0" lvl="0" indent="0" eaLnBrk="1" fontAlgn="auto" hangingPunct="1">
              <a:spcAft>
                <a:spcPts val="0"/>
              </a:spcAft>
              <a:buNone/>
            </a:pPr>
            <a:r>
              <a:rPr lang="en-US" sz="1700" b="1" dirty="0">
                <a:solidFill>
                  <a:prstClr val="black"/>
                </a:solidFill>
              </a:rPr>
              <a:t>Testing</a:t>
            </a:r>
            <a:endParaRPr lang="en-IN" sz="1700" b="1" dirty="0">
              <a:solidFill>
                <a:prstClr val="black"/>
              </a:solidFill>
            </a:endParaRPr>
          </a:p>
          <a:p>
            <a:pPr lvl="0" eaLnBrk="1" fontAlgn="auto" hangingPunct="1">
              <a:spcAft>
                <a:spcPts val="0"/>
              </a:spcAft>
              <a:buFont typeface="Arial" pitchFamily="34" charset="0"/>
              <a:buChar char="•"/>
            </a:pPr>
            <a:r>
              <a:rPr lang="en-IN" sz="1400" dirty="0">
                <a:solidFill>
                  <a:prstClr val="black"/>
                </a:solidFill>
              </a:rPr>
              <a:t>QTP</a:t>
            </a:r>
          </a:p>
          <a:p>
            <a:pPr lvl="0" eaLnBrk="1" fontAlgn="auto" hangingPunct="1">
              <a:spcAft>
                <a:spcPts val="0"/>
              </a:spcAft>
              <a:buFont typeface="Arial" pitchFamily="34" charset="0"/>
              <a:buChar char="•"/>
            </a:pPr>
            <a:r>
              <a:rPr lang="en-IN" sz="1400" dirty="0" err="1">
                <a:solidFill>
                  <a:prstClr val="black"/>
                </a:solidFill>
              </a:rPr>
              <a:t>Jmeter</a:t>
            </a:r>
            <a:endParaRPr lang="en-IN" sz="1400" dirty="0">
              <a:solidFill>
                <a:prstClr val="black"/>
              </a:solidFill>
            </a:endParaRPr>
          </a:p>
          <a:p>
            <a:pPr lvl="0" eaLnBrk="1" fontAlgn="auto" hangingPunct="1">
              <a:spcAft>
                <a:spcPts val="0"/>
              </a:spcAft>
              <a:buFont typeface="Arial" pitchFamily="34" charset="0"/>
              <a:buChar char="•"/>
            </a:pPr>
            <a:r>
              <a:rPr lang="en-IN" sz="1400" dirty="0">
                <a:solidFill>
                  <a:prstClr val="black"/>
                </a:solidFill>
              </a:rPr>
              <a:t>Bug tracker</a:t>
            </a:r>
          </a:p>
          <a:p>
            <a:pPr lvl="0" eaLnBrk="1" fontAlgn="auto" hangingPunct="1">
              <a:spcAft>
                <a:spcPts val="0"/>
              </a:spcAft>
              <a:buFont typeface="Arial" pitchFamily="34" charset="0"/>
              <a:buChar char="•"/>
            </a:pPr>
            <a:r>
              <a:rPr lang="en-US" sz="1400" dirty="0" smtClean="0">
                <a:solidFill>
                  <a:prstClr val="black"/>
                </a:solidFill>
              </a:rPr>
              <a:t>Burp, SOUP UI</a:t>
            </a:r>
            <a:endParaRPr lang="en-US" sz="1400" dirty="0">
              <a:solidFill>
                <a:prstClr val="black"/>
              </a:solidFill>
            </a:endParaRPr>
          </a:p>
          <a:p>
            <a:pPr marL="0" lvl="0" indent="0" eaLnBrk="1" fontAlgn="auto" hangingPunct="1">
              <a:spcAft>
                <a:spcPts val="0"/>
              </a:spcAft>
              <a:buNone/>
            </a:pPr>
            <a:r>
              <a:rPr lang="en-US" sz="1700" b="1" dirty="0">
                <a:solidFill>
                  <a:prstClr val="black"/>
                </a:solidFill>
              </a:rPr>
              <a:t>Design</a:t>
            </a:r>
          </a:p>
          <a:p>
            <a:pPr lvl="0" eaLnBrk="1" fontAlgn="auto" hangingPunct="1">
              <a:spcAft>
                <a:spcPts val="0"/>
              </a:spcAft>
              <a:buFont typeface="Arial" pitchFamily="34" charset="0"/>
              <a:buChar char="•"/>
            </a:pPr>
            <a:r>
              <a:rPr lang="en-IN" sz="1400" dirty="0">
                <a:solidFill>
                  <a:prstClr val="black"/>
                </a:solidFill>
              </a:rPr>
              <a:t>Adobe Photoshop</a:t>
            </a:r>
          </a:p>
          <a:p>
            <a:pPr lvl="0" eaLnBrk="1" fontAlgn="auto" hangingPunct="1">
              <a:spcAft>
                <a:spcPts val="0"/>
              </a:spcAft>
              <a:buFont typeface="Arial" pitchFamily="34" charset="0"/>
              <a:buChar char="•"/>
            </a:pPr>
            <a:r>
              <a:rPr lang="en-IN" sz="1400" dirty="0">
                <a:solidFill>
                  <a:prstClr val="black"/>
                </a:solidFill>
              </a:rPr>
              <a:t>Dream viewer</a:t>
            </a:r>
          </a:p>
          <a:p>
            <a:pPr lvl="0" eaLnBrk="1" fontAlgn="auto" hangingPunct="1">
              <a:spcAft>
                <a:spcPts val="0"/>
              </a:spcAft>
              <a:buFont typeface="Arial" pitchFamily="34" charset="0"/>
              <a:buChar char="•"/>
            </a:pPr>
            <a:r>
              <a:rPr lang="en-IN" sz="1400" dirty="0">
                <a:solidFill>
                  <a:prstClr val="black"/>
                </a:solidFill>
              </a:rPr>
              <a:t>Word press</a:t>
            </a:r>
          </a:p>
          <a:p>
            <a:pPr lvl="0" eaLnBrk="1" fontAlgn="auto" hangingPunct="1">
              <a:spcAft>
                <a:spcPts val="0"/>
              </a:spcAft>
              <a:buFont typeface="Arial" pitchFamily="34" charset="0"/>
              <a:buChar char="•"/>
            </a:pPr>
            <a:r>
              <a:rPr lang="en-US" sz="1400" dirty="0">
                <a:solidFill>
                  <a:prstClr val="black"/>
                </a:solidFill>
              </a:rPr>
              <a:t>Corel Draw</a:t>
            </a:r>
          </a:p>
          <a:p>
            <a:pPr lvl="0" eaLnBrk="1" fontAlgn="auto" hangingPunct="1">
              <a:spcAft>
                <a:spcPts val="0"/>
              </a:spcAft>
              <a:buFont typeface="Arial" pitchFamily="34" charset="0"/>
              <a:buChar char="•"/>
            </a:pPr>
            <a:r>
              <a:rPr lang="en-US" sz="1400" dirty="0">
                <a:solidFill>
                  <a:prstClr val="black"/>
                </a:solidFill>
              </a:rPr>
              <a:t>Illustrator</a:t>
            </a:r>
          </a:p>
          <a:p>
            <a:endParaRPr lang="en-US" dirty="0"/>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1143000"/>
            <a:ext cx="2133600"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93769654"/>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IN" sz="3200" b="1" dirty="0" smtClean="0">
                <a:solidFill>
                  <a:srgbClr val="FF0000"/>
                </a:solidFill>
              </a:rPr>
              <a:t>Our Team Structure</a:t>
            </a:r>
            <a:endParaRPr lang="en-IN" sz="3200" dirty="0"/>
          </a:p>
        </p:txBody>
      </p:sp>
      <p:sp>
        <p:nvSpPr>
          <p:cNvPr id="3" name="Content Placeholder 2"/>
          <p:cNvSpPr>
            <a:spLocks noGrp="1"/>
          </p:cNvSpPr>
          <p:nvPr>
            <p:ph idx="1"/>
          </p:nvPr>
        </p:nvSpPr>
        <p:spPr>
          <a:xfrm>
            <a:off x="529507" y="1212391"/>
            <a:ext cx="8363272" cy="5001419"/>
          </a:xfrm>
        </p:spPr>
        <p:txBody>
          <a:bodyPr/>
          <a:lstStyle/>
          <a:p>
            <a:pPr marL="0" indent="0">
              <a:buNone/>
            </a:pPr>
            <a:r>
              <a:rPr lang="en-US" dirty="0" smtClean="0"/>
              <a:t>       </a:t>
            </a:r>
            <a:endParaRPr lang="en-IN" dirty="0"/>
          </a:p>
        </p:txBody>
      </p:sp>
      <p:grpSp>
        <p:nvGrpSpPr>
          <p:cNvPr id="4" name="Group 30"/>
          <p:cNvGrpSpPr>
            <a:grpSpLocks/>
          </p:cNvGrpSpPr>
          <p:nvPr/>
        </p:nvGrpSpPr>
        <p:grpSpPr bwMode="auto">
          <a:xfrm>
            <a:off x="255195" y="1212391"/>
            <a:ext cx="8223603" cy="4873598"/>
            <a:chOff x="76200" y="1920120"/>
            <a:chExt cx="7419977" cy="4277657"/>
          </a:xfrm>
        </p:grpSpPr>
        <p:pic>
          <p:nvPicPr>
            <p:cNvPr id="5" name="Picture 9" descr="http://www.12manage.com/images/picture_functional_tea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22068" y="3464694"/>
              <a:ext cx="1847850" cy="24638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9" descr="http://www.12manage.com/images/picture_functional_tea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3434834"/>
              <a:ext cx="1847850" cy="24638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4596" y="4494258"/>
              <a:ext cx="904875"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8" name="Group 1"/>
            <p:cNvGrpSpPr>
              <a:grpSpLocks/>
            </p:cNvGrpSpPr>
            <p:nvPr/>
          </p:nvGrpSpPr>
          <p:grpSpPr bwMode="auto">
            <a:xfrm>
              <a:off x="2615972" y="2279927"/>
              <a:ext cx="590550" cy="666750"/>
              <a:chOff x="5580880" y="76200"/>
              <a:chExt cx="590550" cy="666750"/>
            </a:xfrm>
          </p:grpSpPr>
          <p:pic>
            <p:nvPicPr>
              <p:cNvPr id="22"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80880" y="85725"/>
                <a:ext cx="323850" cy="657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47580" y="76200"/>
                <a:ext cx="323850" cy="657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9" name="Rectangle 8"/>
            <p:cNvSpPr/>
            <p:nvPr/>
          </p:nvSpPr>
          <p:spPr>
            <a:xfrm>
              <a:off x="2166939" y="1920120"/>
              <a:ext cx="1344069" cy="270142"/>
            </a:xfrm>
            <a:prstGeom prst="rect">
              <a:avLst/>
            </a:prstGeom>
          </p:spPr>
          <p:txBody>
            <a:bodyPr wrap="none">
              <a:spAutoFit/>
            </a:bodyPr>
            <a:lstStyle/>
            <a:p>
              <a:pPr fontAlgn="auto">
                <a:spcBef>
                  <a:spcPts val="400"/>
                </a:spcBef>
                <a:spcAft>
                  <a:spcPts val="0"/>
                </a:spcAft>
                <a:defRPr/>
              </a:pPr>
              <a:r>
                <a:rPr lang="en-US" sz="1400" b="1" dirty="0">
                  <a:solidFill>
                    <a:srgbClr val="C0504D">
                      <a:lumMod val="50000"/>
                    </a:srgbClr>
                  </a:solidFill>
                  <a:latin typeface="Calibri"/>
                  <a:cs typeface="Arabic Typesetting" pitchFamily="66" charset="-78"/>
                </a:rPr>
                <a:t>Project </a:t>
              </a:r>
              <a:r>
                <a:rPr lang="en-US" sz="1400" b="1" dirty="0" smtClean="0">
                  <a:solidFill>
                    <a:srgbClr val="C0504D">
                      <a:lumMod val="50000"/>
                    </a:srgbClr>
                  </a:solidFill>
                  <a:latin typeface="Calibri"/>
                  <a:cs typeface="Arabic Typesetting" pitchFamily="66" charset="-78"/>
                </a:rPr>
                <a:t>Managers</a:t>
              </a:r>
              <a:endParaRPr lang="en-US" sz="1400" b="1" dirty="0">
                <a:solidFill>
                  <a:srgbClr val="C0504D">
                    <a:lumMod val="50000"/>
                  </a:srgbClr>
                </a:solidFill>
                <a:latin typeface="Calibri"/>
                <a:cs typeface="Arabic Typesetting" pitchFamily="66" charset="-78"/>
              </a:endParaRPr>
            </a:p>
          </p:txBody>
        </p:sp>
        <p:sp>
          <p:nvSpPr>
            <p:cNvPr id="10" name="Rectangle 9"/>
            <p:cNvSpPr/>
            <p:nvPr/>
          </p:nvSpPr>
          <p:spPr>
            <a:xfrm>
              <a:off x="520700" y="5645034"/>
              <a:ext cx="845655" cy="243128"/>
            </a:xfrm>
            <a:prstGeom prst="rect">
              <a:avLst/>
            </a:prstGeom>
          </p:spPr>
          <p:txBody>
            <a:bodyPr wrap="none">
              <a:spAutoFit/>
            </a:bodyPr>
            <a:lstStyle/>
            <a:p>
              <a:pPr fontAlgn="auto">
                <a:spcBef>
                  <a:spcPts val="400"/>
                </a:spcBef>
                <a:spcAft>
                  <a:spcPts val="0"/>
                </a:spcAft>
                <a:defRPr/>
              </a:pPr>
              <a:r>
                <a:rPr lang="en-US" sz="1200" b="1" dirty="0">
                  <a:solidFill>
                    <a:srgbClr val="C0504D">
                      <a:lumMod val="50000"/>
                    </a:srgbClr>
                  </a:solidFill>
                  <a:latin typeface="Calibri"/>
                  <a:cs typeface="Arabic Typesetting" pitchFamily="66" charset="-78"/>
                </a:rPr>
                <a:t>Developers </a:t>
              </a:r>
            </a:p>
          </p:txBody>
        </p:sp>
        <p:sp>
          <p:nvSpPr>
            <p:cNvPr id="11" name="Rectangle 10"/>
            <p:cNvSpPr/>
            <p:nvPr/>
          </p:nvSpPr>
          <p:spPr>
            <a:xfrm>
              <a:off x="5476877" y="5656147"/>
              <a:ext cx="1204929" cy="243128"/>
            </a:xfrm>
            <a:prstGeom prst="rect">
              <a:avLst/>
            </a:prstGeom>
          </p:spPr>
          <p:txBody>
            <a:bodyPr wrap="none">
              <a:spAutoFit/>
            </a:bodyPr>
            <a:lstStyle/>
            <a:p>
              <a:pPr fontAlgn="auto">
                <a:spcBef>
                  <a:spcPts val="400"/>
                </a:spcBef>
                <a:spcAft>
                  <a:spcPts val="0"/>
                </a:spcAft>
                <a:defRPr/>
              </a:pPr>
              <a:r>
                <a:rPr lang="en-US" sz="1200" b="1" dirty="0" smtClean="0">
                  <a:solidFill>
                    <a:srgbClr val="C0504D">
                      <a:lumMod val="50000"/>
                    </a:srgbClr>
                  </a:solidFill>
                  <a:latin typeface="Calibri"/>
                  <a:cs typeface="Arabic Typesetting" pitchFamily="66" charset="-78"/>
                </a:rPr>
                <a:t>Quality Assurance</a:t>
              </a:r>
              <a:endParaRPr lang="en-US" sz="1200" b="1" dirty="0">
                <a:solidFill>
                  <a:srgbClr val="C0504D">
                    <a:lumMod val="50000"/>
                  </a:srgbClr>
                </a:solidFill>
                <a:latin typeface="Calibri"/>
                <a:cs typeface="Arabic Typesetting" pitchFamily="66" charset="-78"/>
              </a:endParaRPr>
            </a:p>
          </p:txBody>
        </p:sp>
        <p:pic>
          <p:nvPicPr>
            <p:cNvPr id="12"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3737527"/>
              <a:ext cx="904875"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p:cNvSpPr/>
            <p:nvPr/>
          </p:nvSpPr>
          <p:spPr>
            <a:xfrm>
              <a:off x="1771651" y="5060733"/>
              <a:ext cx="919939" cy="243128"/>
            </a:xfrm>
            <a:prstGeom prst="rect">
              <a:avLst/>
            </a:prstGeom>
          </p:spPr>
          <p:txBody>
            <a:bodyPr wrap="none">
              <a:spAutoFit/>
            </a:bodyPr>
            <a:lstStyle/>
            <a:p>
              <a:pPr fontAlgn="auto">
                <a:spcBef>
                  <a:spcPts val="400"/>
                </a:spcBef>
                <a:spcAft>
                  <a:spcPts val="0"/>
                </a:spcAft>
                <a:defRPr/>
              </a:pPr>
              <a:r>
                <a:rPr lang="en-US" sz="1200" b="1" dirty="0" smtClean="0">
                  <a:solidFill>
                    <a:srgbClr val="C0504D">
                      <a:lumMod val="50000"/>
                    </a:srgbClr>
                  </a:solidFill>
                  <a:latin typeface="Calibri"/>
                  <a:cs typeface="Arabic Typesetting" pitchFamily="66" charset="-78"/>
                </a:rPr>
                <a:t>UI Designers </a:t>
              </a:r>
              <a:endParaRPr lang="en-US" sz="1200" b="1" dirty="0">
                <a:solidFill>
                  <a:srgbClr val="C0504D">
                    <a:lumMod val="50000"/>
                  </a:srgbClr>
                </a:solidFill>
                <a:latin typeface="Calibri"/>
                <a:cs typeface="Arabic Typesetting" pitchFamily="66" charset="-78"/>
              </a:endParaRPr>
            </a:p>
          </p:txBody>
        </p:sp>
        <p:pic>
          <p:nvPicPr>
            <p:cNvPr id="14"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9617" y="3736758"/>
              <a:ext cx="904875"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3994152" y="5060733"/>
              <a:ext cx="735327" cy="450236"/>
            </a:xfrm>
            <a:prstGeom prst="rect">
              <a:avLst/>
            </a:prstGeom>
          </p:spPr>
          <p:txBody>
            <a:bodyPr wrap="none">
              <a:spAutoFit/>
            </a:bodyPr>
            <a:lstStyle/>
            <a:p>
              <a:pPr fontAlgn="auto">
                <a:spcBef>
                  <a:spcPts val="400"/>
                </a:spcBef>
                <a:spcAft>
                  <a:spcPts val="0"/>
                </a:spcAft>
                <a:defRPr/>
              </a:pPr>
              <a:r>
                <a:rPr lang="en-US" sz="1200" b="1" dirty="0" smtClean="0">
                  <a:solidFill>
                    <a:srgbClr val="C0504D">
                      <a:lumMod val="50000"/>
                    </a:srgbClr>
                  </a:solidFill>
                  <a:latin typeface="Calibri"/>
                  <a:cs typeface="Arabic Typesetting" pitchFamily="66" charset="-78"/>
                </a:rPr>
                <a:t>Database </a:t>
              </a:r>
            </a:p>
            <a:p>
              <a:pPr fontAlgn="auto">
                <a:spcBef>
                  <a:spcPts val="400"/>
                </a:spcBef>
                <a:spcAft>
                  <a:spcPts val="0"/>
                </a:spcAft>
                <a:defRPr/>
              </a:pPr>
              <a:r>
                <a:rPr lang="en-US" sz="1200" b="1" dirty="0" smtClean="0">
                  <a:solidFill>
                    <a:srgbClr val="C0504D">
                      <a:lumMod val="50000"/>
                    </a:srgbClr>
                  </a:solidFill>
                  <a:latin typeface="Calibri"/>
                  <a:cs typeface="Arabic Typesetting" pitchFamily="66" charset="-78"/>
                </a:rPr>
                <a:t>Architects</a:t>
              </a:r>
              <a:endParaRPr lang="en-US" sz="1200" b="1" dirty="0">
                <a:solidFill>
                  <a:srgbClr val="C0504D">
                    <a:lumMod val="50000"/>
                  </a:srgbClr>
                </a:solidFill>
                <a:latin typeface="Calibri"/>
                <a:cs typeface="Arabic Typesetting" pitchFamily="66" charset="-78"/>
              </a:endParaRPr>
            </a:p>
          </p:txBody>
        </p:sp>
        <p:sp>
          <p:nvSpPr>
            <p:cNvPr id="16" name="Rectangle 15"/>
            <p:cNvSpPr/>
            <p:nvPr/>
          </p:nvSpPr>
          <p:spPr>
            <a:xfrm>
              <a:off x="2513014" y="5954649"/>
              <a:ext cx="1809678" cy="243128"/>
            </a:xfrm>
            <a:prstGeom prst="rect">
              <a:avLst/>
            </a:prstGeom>
          </p:spPr>
          <p:txBody>
            <a:bodyPr wrap="none">
              <a:spAutoFit/>
            </a:bodyPr>
            <a:lstStyle/>
            <a:p>
              <a:pPr fontAlgn="auto">
                <a:spcBef>
                  <a:spcPts val="400"/>
                </a:spcBef>
                <a:spcAft>
                  <a:spcPts val="0"/>
                </a:spcAft>
                <a:defRPr/>
              </a:pPr>
              <a:r>
                <a:rPr lang="en-US" sz="1200" b="1" dirty="0" smtClean="0">
                  <a:solidFill>
                    <a:srgbClr val="C0504D">
                      <a:lumMod val="50000"/>
                    </a:srgbClr>
                  </a:solidFill>
                  <a:latin typeface="Calibri"/>
                  <a:cs typeface="Arabic Typesetting" pitchFamily="66" charset="-78"/>
                </a:rPr>
                <a:t>Business Client Coordinators</a:t>
              </a:r>
              <a:endParaRPr lang="en-US" sz="1200" b="1" dirty="0">
                <a:solidFill>
                  <a:srgbClr val="C0504D">
                    <a:lumMod val="50000"/>
                  </a:srgbClr>
                </a:solidFill>
                <a:latin typeface="Calibri"/>
                <a:cs typeface="Arabic Typesetting" pitchFamily="66" charset="-78"/>
              </a:endParaRPr>
            </a:p>
          </p:txBody>
        </p:sp>
        <p:cxnSp>
          <p:nvCxnSpPr>
            <p:cNvPr id="17" name="Straight Connector 16"/>
            <p:cNvCxnSpPr/>
            <p:nvPr/>
          </p:nvCxnSpPr>
          <p:spPr>
            <a:xfrm>
              <a:off x="2886076" y="2971225"/>
              <a:ext cx="0" cy="24928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3328989" y="3220505"/>
              <a:ext cx="0" cy="1351195"/>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Straight Connector 18"/>
            <p:cNvCxnSpPr>
              <a:endCxn id="12" idx="0"/>
            </p:cNvCxnSpPr>
            <p:nvPr/>
          </p:nvCxnSpPr>
          <p:spPr>
            <a:xfrm>
              <a:off x="2205039" y="3220505"/>
              <a:ext cx="0" cy="517614"/>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4" idx="0"/>
            </p:cNvCxnSpPr>
            <p:nvPr/>
          </p:nvCxnSpPr>
          <p:spPr>
            <a:xfrm>
              <a:off x="4272058" y="3219736"/>
              <a:ext cx="0" cy="517614"/>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Elbow Connector 20"/>
            <p:cNvCxnSpPr>
              <a:stCxn id="6" idx="0"/>
            </p:cNvCxnSpPr>
            <p:nvPr/>
          </p:nvCxnSpPr>
          <p:spPr>
            <a:xfrm rot="5400000" flipH="1" flipV="1">
              <a:off x="4140976" y="79654"/>
              <a:ext cx="214350" cy="6496053"/>
            </a:xfrm>
            <a:prstGeom prst="bentConnector2">
              <a:avLst/>
            </a:prstGeom>
          </p:spPr>
          <p:style>
            <a:lnRef idx="2">
              <a:schemeClr val="accent2"/>
            </a:lnRef>
            <a:fillRef idx="0">
              <a:schemeClr val="accent2"/>
            </a:fillRef>
            <a:effectRef idx="1">
              <a:schemeClr val="accent2"/>
            </a:effectRef>
            <a:fontRef idx="minor">
              <a:schemeClr val="tx1"/>
            </a:fontRef>
          </p:style>
        </p:cxnSp>
      </p:grpSp>
      <p:cxnSp>
        <p:nvCxnSpPr>
          <p:cNvPr id="24" name="Straight Connector 23"/>
          <p:cNvCxnSpPr/>
          <p:nvPr/>
        </p:nvCxnSpPr>
        <p:spPr bwMode="auto">
          <a:xfrm>
            <a:off x="6660232" y="2681024"/>
            <a:ext cx="0" cy="589725"/>
          </a:xfrm>
          <a:prstGeom prst="line">
            <a:avLst/>
          </a:prstGeom>
        </p:spPr>
        <p:style>
          <a:lnRef idx="2">
            <a:schemeClr val="accent2"/>
          </a:lnRef>
          <a:fillRef idx="0">
            <a:schemeClr val="accent2"/>
          </a:fillRef>
          <a:effectRef idx="1">
            <a:schemeClr val="accent2"/>
          </a:effectRef>
          <a:fontRef idx="minor">
            <a:schemeClr val="tx1"/>
          </a:fontRef>
        </p:style>
      </p:cxnSp>
      <p:pic>
        <p:nvPicPr>
          <p:cNvPr id="25"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5400" y="3303382"/>
            <a:ext cx="1002878" cy="1508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6" name="Straight Connector 25"/>
          <p:cNvCxnSpPr/>
          <p:nvPr/>
        </p:nvCxnSpPr>
        <p:spPr bwMode="auto">
          <a:xfrm>
            <a:off x="8273112" y="2713657"/>
            <a:ext cx="0" cy="589725"/>
          </a:xfrm>
          <a:prstGeom prst="line">
            <a:avLst/>
          </a:prstGeom>
        </p:spPr>
        <p:style>
          <a:lnRef idx="2">
            <a:schemeClr val="accent2"/>
          </a:lnRef>
          <a:fillRef idx="0">
            <a:schemeClr val="accent2"/>
          </a:fillRef>
          <a:effectRef idx="1">
            <a:schemeClr val="accent2"/>
          </a:effectRef>
          <a:fontRef idx="minor">
            <a:schemeClr val="tx1"/>
          </a:fontRef>
        </p:style>
      </p:cxnSp>
      <p:sp>
        <p:nvSpPr>
          <p:cNvPr id="27" name="Rectangle 26"/>
          <p:cNvSpPr/>
          <p:nvPr/>
        </p:nvSpPr>
        <p:spPr bwMode="auto">
          <a:xfrm>
            <a:off x="7775400" y="4790539"/>
            <a:ext cx="1368601" cy="276999"/>
          </a:xfrm>
          <a:prstGeom prst="rect">
            <a:avLst/>
          </a:prstGeom>
        </p:spPr>
        <p:txBody>
          <a:bodyPr wrap="square">
            <a:spAutoFit/>
          </a:bodyPr>
          <a:lstStyle/>
          <a:p>
            <a:pPr fontAlgn="auto">
              <a:spcBef>
                <a:spcPts val="400"/>
              </a:spcBef>
              <a:spcAft>
                <a:spcPts val="0"/>
              </a:spcAft>
              <a:defRPr/>
            </a:pPr>
            <a:r>
              <a:rPr lang="en-US" sz="1200" b="1" dirty="0" smtClean="0">
                <a:solidFill>
                  <a:srgbClr val="C0504D">
                    <a:lumMod val="50000"/>
                  </a:srgbClr>
                </a:solidFill>
                <a:latin typeface="Calibri"/>
                <a:cs typeface="Arabic Typesetting" pitchFamily="66" charset="-78"/>
              </a:rPr>
              <a:t>Solution Architect</a:t>
            </a:r>
            <a:endParaRPr lang="en-US" sz="1200" b="1" dirty="0">
              <a:solidFill>
                <a:srgbClr val="C0504D">
                  <a:lumMod val="50000"/>
                </a:srgbClr>
              </a:solidFill>
              <a:latin typeface="Calibri"/>
              <a:cs typeface="Arabic Typesetting" pitchFamily="66" charset="-78"/>
            </a:endParaRPr>
          </a:p>
        </p:txBody>
      </p:sp>
      <p:pic>
        <p:nvPicPr>
          <p:cNvPr id="28"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04733" y="612067"/>
            <a:ext cx="1002878" cy="1508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9" name="Straight Connector 28"/>
          <p:cNvCxnSpPr/>
          <p:nvPr/>
        </p:nvCxnSpPr>
        <p:spPr bwMode="auto">
          <a:xfrm>
            <a:off x="7956376" y="2120491"/>
            <a:ext cx="0" cy="589725"/>
          </a:xfrm>
          <a:prstGeom prst="line">
            <a:avLst/>
          </a:prstGeom>
        </p:spPr>
        <p:style>
          <a:lnRef idx="2">
            <a:schemeClr val="accent2"/>
          </a:lnRef>
          <a:fillRef idx="0">
            <a:schemeClr val="accent2"/>
          </a:fillRef>
          <a:effectRef idx="1">
            <a:schemeClr val="accent2"/>
          </a:effectRef>
          <a:fontRef idx="minor">
            <a:schemeClr val="tx1"/>
          </a:fontRef>
        </p:style>
      </p:cxnSp>
      <p:sp>
        <p:nvSpPr>
          <p:cNvPr id="30" name="Rectangle 29"/>
          <p:cNvSpPr/>
          <p:nvPr/>
        </p:nvSpPr>
        <p:spPr bwMode="auto">
          <a:xfrm>
            <a:off x="7308304" y="2007569"/>
            <a:ext cx="1988097" cy="276999"/>
          </a:xfrm>
          <a:prstGeom prst="rect">
            <a:avLst/>
          </a:prstGeom>
        </p:spPr>
        <p:txBody>
          <a:bodyPr wrap="square">
            <a:spAutoFit/>
          </a:bodyPr>
          <a:lstStyle/>
          <a:p>
            <a:pPr fontAlgn="auto">
              <a:spcBef>
                <a:spcPts val="400"/>
              </a:spcBef>
              <a:spcAft>
                <a:spcPts val="0"/>
              </a:spcAft>
              <a:defRPr/>
            </a:pPr>
            <a:r>
              <a:rPr lang="en-US" sz="1200" b="1" dirty="0" smtClean="0">
                <a:solidFill>
                  <a:srgbClr val="C0504D">
                    <a:lumMod val="50000"/>
                  </a:srgbClr>
                </a:solidFill>
                <a:latin typeface="Calibri"/>
                <a:cs typeface="Arabic Typesetting" pitchFamily="66" charset="-78"/>
              </a:rPr>
              <a:t>Content Specialists</a:t>
            </a:r>
            <a:endParaRPr lang="en-US" sz="1200" b="1" dirty="0">
              <a:solidFill>
                <a:srgbClr val="C0504D">
                  <a:lumMod val="50000"/>
                </a:srgbClr>
              </a:solidFill>
              <a:latin typeface="Calibri"/>
              <a:cs typeface="Arabic Typesetting" pitchFamily="66" charset="-78"/>
            </a:endParaRPr>
          </a:p>
        </p:txBody>
      </p:sp>
      <p:pic>
        <p:nvPicPr>
          <p:cNvPr id="31"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75896" y="878964"/>
            <a:ext cx="1002878" cy="1508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Rectangle 31"/>
          <p:cNvSpPr/>
          <p:nvPr/>
        </p:nvSpPr>
        <p:spPr bwMode="auto">
          <a:xfrm>
            <a:off x="5724128" y="2298468"/>
            <a:ext cx="1584176" cy="276999"/>
          </a:xfrm>
          <a:prstGeom prst="rect">
            <a:avLst/>
          </a:prstGeom>
        </p:spPr>
        <p:txBody>
          <a:bodyPr wrap="square">
            <a:spAutoFit/>
          </a:bodyPr>
          <a:lstStyle/>
          <a:p>
            <a:pPr fontAlgn="auto">
              <a:spcBef>
                <a:spcPts val="400"/>
              </a:spcBef>
              <a:spcAft>
                <a:spcPts val="0"/>
              </a:spcAft>
              <a:defRPr/>
            </a:pPr>
            <a:r>
              <a:rPr lang="en-US" sz="1200" b="1" dirty="0" smtClean="0">
                <a:solidFill>
                  <a:srgbClr val="C0504D">
                    <a:lumMod val="50000"/>
                  </a:srgbClr>
                </a:solidFill>
                <a:latin typeface="Calibri"/>
                <a:cs typeface="Arabic Typesetting" pitchFamily="66" charset="-78"/>
              </a:rPr>
              <a:t>Mobile Developers</a:t>
            </a:r>
            <a:endParaRPr lang="en-US" sz="1200" b="1" dirty="0">
              <a:solidFill>
                <a:srgbClr val="C0504D">
                  <a:lumMod val="50000"/>
                </a:srgbClr>
              </a:solidFill>
              <a:latin typeface="Calibri"/>
              <a:cs typeface="Arabic Typesetting" pitchFamily="66" charset="-78"/>
            </a:endParaRPr>
          </a:p>
        </p:txBody>
      </p:sp>
    </p:spTree>
    <p:extLst>
      <p:ext uri="{BB962C8B-B14F-4D97-AF65-F5344CB8AC3E}">
        <p14:creationId xmlns:p14="http://schemas.microsoft.com/office/powerpoint/2010/main" xmlns="" val="862527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b="1" dirty="0">
                <a:solidFill>
                  <a:srgbClr val="FF0000"/>
                </a:solidFill>
              </a:rPr>
              <a:t>Client: 360 campaigner</a:t>
            </a:r>
            <a:endParaRPr lang="en-US" dirty="0"/>
          </a:p>
        </p:txBody>
      </p:sp>
      <p:sp>
        <p:nvSpPr>
          <p:cNvPr id="3" name="Content Placeholder 2"/>
          <p:cNvSpPr>
            <a:spLocks noGrp="1"/>
          </p:cNvSpPr>
          <p:nvPr>
            <p:ph idx="1"/>
          </p:nvPr>
        </p:nvSpPr>
        <p:spPr>
          <a:xfrm>
            <a:off x="381000" y="1143000"/>
            <a:ext cx="8305800" cy="4983163"/>
          </a:xfrm>
        </p:spPr>
        <p:txBody>
          <a:bodyPr/>
          <a:lstStyle/>
          <a:p>
            <a:pPr marL="0" lvl="0" indent="0" eaLnBrk="1" fontAlgn="auto" hangingPunct="1">
              <a:spcAft>
                <a:spcPts val="0"/>
              </a:spcAft>
              <a:buNone/>
            </a:pPr>
            <a:r>
              <a:rPr lang="en-US" sz="1800" dirty="0">
                <a:solidFill>
                  <a:prstClr val="black"/>
                </a:solidFill>
              </a:rPr>
              <a:t>Project Overview</a:t>
            </a:r>
          </a:p>
          <a:p>
            <a:pPr marL="285750" lvl="0" indent="-285750" eaLnBrk="1" fontAlgn="auto" hangingPunct="1">
              <a:spcAft>
                <a:spcPts val="0"/>
              </a:spcAft>
              <a:buFont typeface="Wingdings" pitchFamily="2" charset="2"/>
              <a:buChar char="ü"/>
              <a:defRPr/>
            </a:pPr>
            <a:r>
              <a:rPr lang="en-US" sz="1400" dirty="0">
                <a:solidFill>
                  <a:prstClr val="black"/>
                </a:solidFill>
                <a:cs typeface="Arabic Typesetting" pitchFamily="66" charset="-78"/>
              </a:rPr>
              <a:t>A single platform to create and manage your campaigns</a:t>
            </a:r>
          </a:p>
          <a:p>
            <a:pPr marL="285750" lvl="0" indent="-285750" eaLnBrk="1" fontAlgn="auto" hangingPunct="1">
              <a:spcAft>
                <a:spcPts val="0"/>
              </a:spcAft>
              <a:buFont typeface="Wingdings" pitchFamily="2" charset="2"/>
              <a:buChar char="ü"/>
              <a:defRPr/>
            </a:pPr>
            <a:r>
              <a:rPr lang="en-US" sz="1400" dirty="0">
                <a:solidFill>
                  <a:prstClr val="black"/>
                </a:solidFill>
                <a:cs typeface="Arabic Typesetting" pitchFamily="66" charset="-78"/>
              </a:rPr>
              <a:t>Fast and easy web-based access</a:t>
            </a:r>
          </a:p>
          <a:p>
            <a:pPr marL="285750" lvl="0" indent="-285750" eaLnBrk="1" fontAlgn="auto" hangingPunct="1">
              <a:spcAft>
                <a:spcPts val="0"/>
              </a:spcAft>
              <a:buFont typeface="Wingdings" pitchFamily="2" charset="2"/>
              <a:buChar char="ü"/>
              <a:defRPr/>
            </a:pPr>
            <a:r>
              <a:rPr lang="en-US" sz="1400" dirty="0">
                <a:solidFill>
                  <a:prstClr val="black"/>
                </a:solidFill>
                <a:cs typeface="Arabic Typesetting" pitchFamily="66" charset="-78"/>
              </a:rPr>
              <a:t>Easy customization options</a:t>
            </a:r>
          </a:p>
          <a:p>
            <a:pPr marL="285750" lvl="0" indent="-285750" eaLnBrk="1" fontAlgn="auto" hangingPunct="1">
              <a:spcAft>
                <a:spcPts val="0"/>
              </a:spcAft>
              <a:buFont typeface="Wingdings" pitchFamily="2" charset="2"/>
              <a:buChar char="ü"/>
              <a:defRPr/>
            </a:pPr>
            <a:r>
              <a:rPr lang="en-US" sz="1400" dirty="0">
                <a:solidFill>
                  <a:prstClr val="black"/>
                </a:solidFill>
                <a:cs typeface="Arabic Typesetting" pitchFamily="66" charset="-78"/>
              </a:rPr>
              <a:t>Entire process automated</a:t>
            </a:r>
          </a:p>
          <a:p>
            <a:pPr marL="285750" lvl="0" indent="-285750" eaLnBrk="1" fontAlgn="auto" hangingPunct="1">
              <a:spcAft>
                <a:spcPts val="0"/>
              </a:spcAft>
              <a:buFont typeface="Wingdings" pitchFamily="2" charset="2"/>
              <a:buChar char="ü"/>
              <a:defRPr/>
            </a:pPr>
            <a:r>
              <a:rPr lang="en-US" sz="1400" dirty="0">
                <a:solidFill>
                  <a:prstClr val="black"/>
                </a:solidFill>
                <a:cs typeface="Arabic Typesetting" pitchFamily="66" charset="-78"/>
              </a:rPr>
              <a:t>Integrated Marketing Intelligence</a:t>
            </a:r>
          </a:p>
          <a:p>
            <a:pPr marL="0" lvl="0" indent="0" eaLnBrk="1" fontAlgn="auto" hangingPunct="1">
              <a:spcAft>
                <a:spcPts val="0"/>
              </a:spcAft>
              <a:buNone/>
            </a:pPr>
            <a:endParaRPr lang="en-US" sz="1800" dirty="0">
              <a:solidFill>
                <a:prstClr val="black"/>
              </a:solidFill>
            </a:endParaRPr>
          </a:p>
          <a:p>
            <a:pPr marL="0" lvl="0" indent="0" eaLnBrk="1" fontAlgn="auto" hangingPunct="1">
              <a:spcAft>
                <a:spcPts val="0"/>
              </a:spcAft>
              <a:buNone/>
            </a:pPr>
            <a:r>
              <a:rPr lang="en-US" sz="1800" dirty="0">
                <a:solidFill>
                  <a:prstClr val="black"/>
                </a:solidFill>
              </a:rPr>
              <a:t>Project Duration</a:t>
            </a:r>
          </a:p>
          <a:p>
            <a:pPr marL="0" lvl="0" indent="0" eaLnBrk="1" fontAlgn="auto" hangingPunct="1">
              <a:spcAft>
                <a:spcPts val="0"/>
              </a:spcAft>
              <a:buNone/>
            </a:pPr>
            <a:r>
              <a:rPr lang="en-US" sz="1600" dirty="0">
                <a:solidFill>
                  <a:prstClr val="black"/>
                </a:solidFill>
              </a:rPr>
              <a:t>1.6 year</a:t>
            </a:r>
          </a:p>
          <a:p>
            <a:pPr marL="0" lvl="0" indent="0" eaLnBrk="1" fontAlgn="auto" hangingPunct="1">
              <a:spcAft>
                <a:spcPts val="0"/>
              </a:spcAft>
              <a:buNone/>
            </a:pPr>
            <a:endParaRPr lang="en-US" sz="1800" dirty="0">
              <a:solidFill>
                <a:prstClr val="black"/>
              </a:solidFill>
            </a:endParaRPr>
          </a:p>
          <a:p>
            <a:pPr marL="0" lvl="0" indent="0" eaLnBrk="1" fontAlgn="auto" hangingPunct="1">
              <a:spcAft>
                <a:spcPts val="0"/>
              </a:spcAft>
              <a:buNone/>
            </a:pPr>
            <a:r>
              <a:rPr lang="en-US" sz="1800" dirty="0">
                <a:solidFill>
                  <a:prstClr val="black"/>
                </a:solidFill>
              </a:rPr>
              <a:t>Project Completed Date</a:t>
            </a:r>
          </a:p>
          <a:p>
            <a:pPr marL="0" lvl="0" indent="0" eaLnBrk="1" fontAlgn="auto" hangingPunct="1">
              <a:spcAft>
                <a:spcPts val="0"/>
              </a:spcAft>
              <a:buNone/>
            </a:pPr>
            <a:r>
              <a:rPr lang="en-US" sz="1600" dirty="0">
                <a:solidFill>
                  <a:prstClr val="black"/>
                </a:solidFill>
              </a:rPr>
              <a:t>May 2013</a:t>
            </a:r>
            <a:endParaRPr lang="en-IN" sz="1600" dirty="0">
              <a:solidFill>
                <a:prstClr val="black"/>
              </a:solidFill>
            </a:endParaRPr>
          </a:p>
          <a:p>
            <a:endParaRPr lang="en-US" dirty="0"/>
          </a:p>
        </p:txBody>
      </p:sp>
      <p:pic>
        <p:nvPicPr>
          <p:cNvPr id="6" name="Picture 5" descr="s2.jpg"/>
          <p:cNvPicPr>
            <a:picLocks noChangeAspect="1"/>
          </p:cNvPicPr>
          <p:nvPr/>
        </p:nvPicPr>
        <p:blipFill>
          <a:blip r:embed="rId2" cstate="print"/>
          <a:stretch>
            <a:fillRect/>
          </a:stretch>
        </p:blipFill>
        <p:spPr>
          <a:xfrm>
            <a:off x="3810000" y="3048000"/>
            <a:ext cx="4962525" cy="2390775"/>
          </a:xfrm>
          <a:prstGeom prst="rect">
            <a:avLst/>
          </a:prstGeom>
        </p:spPr>
      </p:pic>
    </p:spTree>
    <p:extLst>
      <p:ext uri="{BB962C8B-B14F-4D97-AF65-F5344CB8AC3E}">
        <p14:creationId xmlns:p14="http://schemas.microsoft.com/office/powerpoint/2010/main" xmlns="" val="1078215834"/>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b="1" dirty="0">
                <a:solidFill>
                  <a:srgbClr val="FF0000"/>
                </a:solidFill>
              </a:rPr>
              <a:t>Client: Leads berry</a:t>
            </a:r>
            <a:endParaRPr lang="en-US" dirty="0"/>
          </a:p>
        </p:txBody>
      </p:sp>
      <p:sp>
        <p:nvSpPr>
          <p:cNvPr id="3" name="Content Placeholder 2"/>
          <p:cNvSpPr>
            <a:spLocks noGrp="1"/>
          </p:cNvSpPr>
          <p:nvPr>
            <p:ph idx="1"/>
          </p:nvPr>
        </p:nvSpPr>
        <p:spPr>
          <a:xfrm>
            <a:off x="381000" y="1143000"/>
            <a:ext cx="8305800" cy="4983163"/>
          </a:xfrm>
        </p:spPr>
        <p:txBody>
          <a:bodyPr/>
          <a:lstStyle/>
          <a:p>
            <a:pPr marL="0" lvl="0" indent="0" eaLnBrk="1" fontAlgn="auto" hangingPunct="1">
              <a:spcAft>
                <a:spcPts val="0"/>
              </a:spcAft>
              <a:buNone/>
            </a:pPr>
            <a:r>
              <a:rPr lang="en-US" sz="1800" dirty="0">
                <a:solidFill>
                  <a:prstClr val="black"/>
                </a:solidFill>
              </a:rPr>
              <a:t>Project Overview</a:t>
            </a:r>
          </a:p>
          <a:p>
            <a:pPr marL="285750" lvl="0" indent="-285750" eaLnBrk="1" fontAlgn="auto" hangingPunct="1">
              <a:spcAft>
                <a:spcPts val="0"/>
              </a:spcAft>
              <a:buFont typeface="Wingdings" pitchFamily="2" charset="2"/>
              <a:buChar char="ü"/>
              <a:defRPr/>
            </a:pPr>
            <a:r>
              <a:rPr lang="en-US" sz="1400" dirty="0">
                <a:solidFill>
                  <a:prstClr val="black"/>
                </a:solidFill>
                <a:cs typeface="Arabic Typesetting" pitchFamily="66" charset="-78"/>
              </a:rPr>
              <a:t>A single platform to create and manage your entire lead nurturing campaigns</a:t>
            </a:r>
          </a:p>
          <a:p>
            <a:pPr marL="285750" lvl="0" indent="-285750" eaLnBrk="1" fontAlgn="auto" hangingPunct="1">
              <a:spcAft>
                <a:spcPts val="0"/>
              </a:spcAft>
              <a:buFont typeface="Wingdings" pitchFamily="2" charset="2"/>
              <a:buChar char="ü"/>
              <a:defRPr/>
            </a:pPr>
            <a:r>
              <a:rPr lang="en-US" sz="1400" dirty="0">
                <a:solidFill>
                  <a:prstClr val="black"/>
                </a:solidFill>
                <a:cs typeface="Arabic Typesetting" pitchFamily="66" charset="-78"/>
              </a:rPr>
              <a:t>Fast and easy web-based access</a:t>
            </a:r>
          </a:p>
          <a:p>
            <a:pPr marL="285750" lvl="0" indent="-285750" eaLnBrk="1" fontAlgn="auto" hangingPunct="1">
              <a:spcAft>
                <a:spcPts val="0"/>
              </a:spcAft>
              <a:buFont typeface="Wingdings" pitchFamily="2" charset="2"/>
              <a:buChar char="ü"/>
              <a:defRPr/>
            </a:pPr>
            <a:r>
              <a:rPr lang="en-US" sz="1400" dirty="0">
                <a:solidFill>
                  <a:prstClr val="black"/>
                </a:solidFill>
                <a:cs typeface="Arabic Typesetting" pitchFamily="66" charset="-78"/>
              </a:rPr>
              <a:t>Easy customization options</a:t>
            </a:r>
          </a:p>
          <a:p>
            <a:pPr marL="285750" lvl="0" indent="-285750" eaLnBrk="1" fontAlgn="auto" hangingPunct="1">
              <a:spcAft>
                <a:spcPts val="0"/>
              </a:spcAft>
              <a:buFont typeface="Wingdings" pitchFamily="2" charset="2"/>
              <a:buChar char="ü"/>
              <a:defRPr/>
            </a:pPr>
            <a:r>
              <a:rPr lang="en-US" sz="1400" dirty="0">
                <a:solidFill>
                  <a:prstClr val="black"/>
                </a:solidFill>
                <a:cs typeface="Arabic Typesetting" pitchFamily="66" charset="-78"/>
              </a:rPr>
              <a:t>Entire process automated</a:t>
            </a:r>
          </a:p>
          <a:p>
            <a:pPr marL="285750" lvl="0" indent="-285750" eaLnBrk="1" fontAlgn="auto" hangingPunct="1">
              <a:spcAft>
                <a:spcPts val="0"/>
              </a:spcAft>
              <a:buFont typeface="Wingdings" pitchFamily="2" charset="2"/>
              <a:buChar char="ü"/>
              <a:defRPr/>
            </a:pPr>
            <a:r>
              <a:rPr lang="en-US" sz="1400" dirty="0">
                <a:solidFill>
                  <a:prstClr val="black"/>
                </a:solidFill>
                <a:cs typeface="Arabic Typesetting" pitchFamily="66" charset="-78"/>
              </a:rPr>
              <a:t>Integrated Sales Intelligence</a:t>
            </a:r>
          </a:p>
          <a:p>
            <a:pPr marL="0" lvl="0" indent="0" eaLnBrk="1" fontAlgn="auto" hangingPunct="1">
              <a:spcAft>
                <a:spcPts val="0"/>
              </a:spcAft>
              <a:buNone/>
            </a:pPr>
            <a:endParaRPr lang="en-US" sz="1800" dirty="0">
              <a:solidFill>
                <a:prstClr val="black"/>
              </a:solidFill>
            </a:endParaRPr>
          </a:p>
          <a:p>
            <a:pPr marL="0" lvl="0" indent="0" eaLnBrk="1" fontAlgn="auto" hangingPunct="1">
              <a:spcAft>
                <a:spcPts val="0"/>
              </a:spcAft>
              <a:buNone/>
            </a:pPr>
            <a:r>
              <a:rPr lang="en-US" sz="1800" dirty="0">
                <a:solidFill>
                  <a:prstClr val="black"/>
                </a:solidFill>
              </a:rPr>
              <a:t>Project Duration</a:t>
            </a:r>
          </a:p>
          <a:p>
            <a:pPr marL="0" lvl="0" indent="0" eaLnBrk="1" fontAlgn="auto" hangingPunct="1">
              <a:spcAft>
                <a:spcPts val="0"/>
              </a:spcAft>
              <a:buNone/>
            </a:pPr>
            <a:r>
              <a:rPr lang="en-US" sz="1600" dirty="0">
                <a:solidFill>
                  <a:prstClr val="black"/>
                </a:solidFill>
              </a:rPr>
              <a:t>1 year</a:t>
            </a:r>
          </a:p>
          <a:p>
            <a:pPr marL="0" lvl="0" indent="0" eaLnBrk="1" fontAlgn="auto" hangingPunct="1">
              <a:spcAft>
                <a:spcPts val="0"/>
              </a:spcAft>
              <a:buNone/>
            </a:pPr>
            <a:endParaRPr lang="en-US" sz="1800" dirty="0">
              <a:solidFill>
                <a:prstClr val="black"/>
              </a:solidFill>
            </a:endParaRPr>
          </a:p>
          <a:p>
            <a:pPr marL="0" lvl="0" indent="0" eaLnBrk="1" fontAlgn="auto" hangingPunct="1">
              <a:spcAft>
                <a:spcPts val="0"/>
              </a:spcAft>
              <a:buNone/>
            </a:pPr>
            <a:r>
              <a:rPr lang="en-US" sz="1800" dirty="0">
                <a:solidFill>
                  <a:prstClr val="black"/>
                </a:solidFill>
              </a:rPr>
              <a:t>Project Completed Date</a:t>
            </a:r>
            <a:endParaRPr lang="en-IN" sz="1800" dirty="0">
              <a:solidFill>
                <a:prstClr val="black"/>
              </a:solidFill>
            </a:endParaRPr>
          </a:p>
          <a:p>
            <a:pPr marL="0" lvl="0" indent="0" eaLnBrk="1" fontAlgn="auto" hangingPunct="1">
              <a:spcAft>
                <a:spcPts val="0"/>
              </a:spcAft>
              <a:buNone/>
            </a:pPr>
            <a:r>
              <a:rPr lang="en-US" sz="1600" dirty="0">
                <a:solidFill>
                  <a:prstClr val="black"/>
                </a:solidFill>
              </a:rPr>
              <a:t>March 2013</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409029">
            <a:off x="4308615" y="2244275"/>
            <a:ext cx="4566794" cy="2253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07565482"/>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b="1" dirty="0">
                <a:solidFill>
                  <a:srgbClr val="FF0000"/>
                </a:solidFill>
              </a:rPr>
              <a:t>Client: Info checkpoint</a:t>
            </a:r>
            <a:endParaRPr lang="en-US" dirty="0"/>
          </a:p>
        </p:txBody>
      </p:sp>
      <p:sp>
        <p:nvSpPr>
          <p:cNvPr id="3" name="Content Placeholder 2"/>
          <p:cNvSpPr>
            <a:spLocks noGrp="1"/>
          </p:cNvSpPr>
          <p:nvPr>
            <p:ph idx="1"/>
          </p:nvPr>
        </p:nvSpPr>
        <p:spPr>
          <a:xfrm>
            <a:off x="381000" y="1066800"/>
            <a:ext cx="8305800" cy="5059363"/>
          </a:xfrm>
        </p:spPr>
        <p:txBody>
          <a:bodyPr/>
          <a:lstStyle/>
          <a:p>
            <a:pPr marL="0" lvl="0" indent="0" eaLnBrk="1" fontAlgn="auto" hangingPunct="1">
              <a:spcAft>
                <a:spcPts val="0"/>
              </a:spcAft>
              <a:buNone/>
            </a:pPr>
            <a:r>
              <a:rPr lang="en-US" sz="1800" dirty="0">
                <a:solidFill>
                  <a:prstClr val="black"/>
                </a:solidFill>
              </a:rPr>
              <a:t>Project Overview</a:t>
            </a:r>
          </a:p>
          <a:p>
            <a:pPr marL="0" lvl="0" indent="0" eaLnBrk="1" fontAlgn="auto" hangingPunct="1">
              <a:spcAft>
                <a:spcPts val="0"/>
              </a:spcAft>
              <a:buNone/>
            </a:pPr>
            <a:r>
              <a:rPr lang="en-US" sz="1400" dirty="0" smtClean="0">
                <a:solidFill>
                  <a:prstClr val="black"/>
                </a:solidFill>
                <a:cs typeface="Arabic Typesetting" pitchFamily="66" charset="-78"/>
              </a:rPr>
              <a:t>Customized subscription model that suits to every pocket users can have unlimited access to browse 23 Million database </a:t>
            </a:r>
          </a:p>
          <a:p>
            <a:pPr marL="285750" lvl="0" indent="-285750" eaLnBrk="1" fontAlgn="auto" hangingPunct="1">
              <a:spcAft>
                <a:spcPts val="0"/>
              </a:spcAft>
              <a:buFont typeface="Wingdings" pitchFamily="2" charset="2"/>
              <a:buChar char="ü"/>
            </a:pPr>
            <a:r>
              <a:rPr lang="en-US" sz="1400" dirty="0" smtClean="0">
                <a:solidFill>
                  <a:prstClr val="black"/>
                </a:solidFill>
                <a:cs typeface="Arabic Typesetting" pitchFamily="66" charset="-78"/>
              </a:rPr>
              <a:t>High Quality Data: With in-depth profile information, and verified records updated every 90 days</a:t>
            </a:r>
          </a:p>
          <a:p>
            <a:pPr marL="285750" lvl="0" indent="-285750" eaLnBrk="1" fontAlgn="auto" hangingPunct="1">
              <a:spcAft>
                <a:spcPts val="0"/>
              </a:spcAft>
              <a:buFont typeface="Wingdings" pitchFamily="2" charset="2"/>
              <a:buChar char="ü"/>
            </a:pPr>
            <a:r>
              <a:rPr lang="en-US" sz="1400" dirty="0" smtClean="0">
                <a:solidFill>
                  <a:prstClr val="black"/>
                </a:solidFill>
                <a:cs typeface="Arabic Typesetting" pitchFamily="66" charset="-78"/>
              </a:rPr>
              <a:t>Varied Data Source: It differs from the data given by B2B Magazine Subscribers, Trade Show Card Collectors, Trade Show Organizers or Event Organizers</a:t>
            </a:r>
          </a:p>
          <a:p>
            <a:pPr marL="285750" lvl="0" indent="-285750" eaLnBrk="1" fontAlgn="auto" hangingPunct="1">
              <a:spcAft>
                <a:spcPts val="0"/>
              </a:spcAft>
              <a:buFont typeface="Wingdings" pitchFamily="2" charset="2"/>
              <a:buChar char="ü"/>
            </a:pPr>
            <a:r>
              <a:rPr lang="en-US" sz="1400" dirty="0" smtClean="0">
                <a:solidFill>
                  <a:prstClr val="black"/>
                </a:solidFill>
                <a:cs typeface="Arabic Typesetting" pitchFamily="66" charset="-78"/>
              </a:rPr>
              <a:t>No Barrier Open Directory: Offers accurate information of 1 employee organization to fortune 500 companies</a:t>
            </a:r>
          </a:p>
          <a:p>
            <a:pPr marL="0" lvl="0" indent="0" eaLnBrk="1" fontAlgn="auto" hangingPunct="1">
              <a:spcAft>
                <a:spcPts val="0"/>
              </a:spcAft>
              <a:buNone/>
            </a:pPr>
            <a:endParaRPr lang="en-US" sz="1800" dirty="0">
              <a:solidFill>
                <a:prstClr val="black"/>
              </a:solidFill>
            </a:endParaRPr>
          </a:p>
          <a:p>
            <a:pPr marL="0" lvl="0" indent="0" eaLnBrk="1" fontAlgn="auto" hangingPunct="1">
              <a:spcAft>
                <a:spcPts val="0"/>
              </a:spcAft>
              <a:buNone/>
            </a:pPr>
            <a:r>
              <a:rPr lang="en-US" sz="1800" dirty="0">
                <a:solidFill>
                  <a:prstClr val="black"/>
                </a:solidFill>
              </a:rPr>
              <a:t>Project Duration</a:t>
            </a:r>
          </a:p>
          <a:p>
            <a:pPr marL="0" lvl="0" indent="0" eaLnBrk="1" fontAlgn="auto" hangingPunct="1">
              <a:spcAft>
                <a:spcPts val="0"/>
              </a:spcAft>
              <a:buNone/>
            </a:pPr>
            <a:r>
              <a:rPr lang="en-US" sz="1600" dirty="0">
                <a:solidFill>
                  <a:prstClr val="black"/>
                </a:solidFill>
              </a:rPr>
              <a:t>7 Months</a:t>
            </a:r>
          </a:p>
          <a:p>
            <a:pPr marL="0" lvl="0" indent="0" eaLnBrk="1" fontAlgn="auto" hangingPunct="1">
              <a:spcAft>
                <a:spcPts val="0"/>
              </a:spcAft>
              <a:buNone/>
            </a:pPr>
            <a:endParaRPr lang="en-US" sz="1800" dirty="0">
              <a:solidFill>
                <a:prstClr val="black"/>
              </a:solidFill>
            </a:endParaRPr>
          </a:p>
          <a:p>
            <a:pPr marL="0" lvl="0" indent="0" eaLnBrk="1" fontAlgn="auto" hangingPunct="1">
              <a:spcAft>
                <a:spcPts val="0"/>
              </a:spcAft>
              <a:buNone/>
            </a:pPr>
            <a:r>
              <a:rPr lang="en-US" sz="1800" dirty="0">
                <a:solidFill>
                  <a:prstClr val="black"/>
                </a:solidFill>
              </a:rPr>
              <a:t>Project Completed Date</a:t>
            </a:r>
            <a:endParaRPr lang="en-IN" sz="1800" dirty="0">
              <a:solidFill>
                <a:prstClr val="black"/>
              </a:solidFill>
            </a:endParaRPr>
          </a:p>
          <a:p>
            <a:pPr marL="0" lvl="0" indent="0" eaLnBrk="1" fontAlgn="auto" hangingPunct="1">
              <a:spcAft>
                <a:spcPts val="0"/>
              </a:spcAft>
              <a:buNone/>
            </a:pPr>
            <a:r>
              <a:rPr lang="en-US" sz="1600" dirty="0">
                <a:solidFill>
                  <a:prstClr val="black"/>
                </a:solidFill>
              </a:rPr>
              <a:t>Jan 2013</a:t>
            </a:r>
          </a:p>
          <a:p>
            <a:endParaRPr lang="en-U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53297" y="6019800"/>
            <a:ext cx="3690703" cy="57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s03.jpg"/>
          <p:cNvPicPr>
            <a:picLocks noChangeAspect="1"/>
          </p:cNvPicPr>
          <p:nvPr/>
        </p:nvPicPr>
        <p:blipFill>
          <a:blip r:embed="rId3" cstate="print"/>
          <a:stretch>
            <a:fillRect/>
          </a:stretch>
        </p:blipFill>
        <p:spPr>
          <a:xfrm>
            <a:off x="3886200" y="3124200"/>
            <a:ext cx="4905375" cy="2381250"/>
          </a:xfrm>
          <a:prstGeom prst="rect">
            <a:avLst/>
          </a:prstGeom>
        </p:spPr>
      </p:pic>
    </p:spTree>
    <p:extLst>
      <p:ext uri="{BB962C8B-B14F-4D97-AF65-F5344CB8AC3E}">
        <p14:creationId xmlns:p14="http://schemas.microsoft.com/office/powerpoint/2010/main" xmlns="" val="777651646"/>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200" b="1" dirty="0">
                <a:solidFill>
                  <a:srgbClr val="FF0000"/>
                </a:solidFill>
              </a:rPr>
              <a:t>Client: </a:t>
            </a:r>
            <a:r>
              <a:rPr lang="en-US" sz="3200" b="1" dirty="0" smtClean="0">
                <a:solidFill>
                  <a:srgbClr val="FF0000"/>
                </a:solidFill>
              </a:rPr>
              <a:t>ASI Insurance Corporation</a:t>
            </a:r>
            <a:endParaRPr lang="en-US" dirty="0"/>
          </a:p>
        </p:txBody>
      </p:sp>
      <p:sp>
        <p:nvSpPr>
          <p:cNvPr id="3" name="Content Placeholder 2"/>
          <p:cNvSpPr>
            <a:spLocks noGrp="1"/>
          </p:cNvSpPr>
          <p:nvPr>
            <p:ph idx="1"/>
          </p:nvPr>
        </p:nvSpPr>
        <p:spPr>
          <a:xfrm>
            <a:off x="457200" y="990600"/>
            <a:ext cx="8229600" cy="4906963"/>
          </a:xfrm>
        </p:spPr>
        <p:txBody>
          <a:bodyPr/>
          <a:lstStyle/>
          <a:p>
            <a:pPr marL="0" lvl="0" indent="0" eaLnBrk="1" fontAlgn="auto" hangingPunct="1">
              <a:spcAft>
                <a:spcPts val="0"/>
              </a:spcAft>
              <a:buNone/>
            </a:pPr>
            <a:r>
              <a:rPr lang="en-US" sz="1800" dirty="0">
                <a:solidFill>
                  <a:prstClr val="black"/>
                </a:solidFill>
              </a:rPr>
              <a:t>Project Overview</a:t>
            </a:r>
          </a:p>
          <a:p>
            <a:pPr marL="0" lvl="0" indent="0" eaLnBrk="1" fontAlgn="auto" hangingPunct="1">
              <a:spcAft>
                <a:spcPts val="0"/>
              </a:spcAft>
              <a:buNone/>
            </a:pPr>
            <a:r>
              <a:rPr lang="en-US" sz="1400" dirty="0"/>
              <a:t>This customer portal will provide information to various users pertinent to their relationship to </a:t>
            </a:r>
            <a:r>
              <a:rPr lang="en-US" sz="1400" dirty="0" smtClean="0"/>
              <a:t>ASI and provides them access to:</a:t>
            </a:r>
            <a:endParaRPr lang="en-US" sz="1400" dirty="0">
              <a:solidFill>
                <a:prstClr val="black"/>
              </a:solidFill>
              <a:cs typeface="Arabic Typesetting" pitchFamily="66" charset="-78"/>
            </a:endParaRPr>
          </a:p>
          <a:p>
            <a:pPr lvl="0">
              <a:buFont typeface="Wingdings" pitchFamily="2" charset="2"/>
              <a:buChar char="ü"/>
            </a:pPr>
            <a:r>
              <a:rPr lang="en-US" sz="1400" dirty="0"/>
              <a:t>View claims</a:t>
            </a:r>
          </a:p>
          <a:p>
            <a:pPr lvl="0">
              <a:buFont typeface="Wingdings" pitchFamily="2" charset="2"/>
              <a:buChar char="ü"/>
            </a:pPr>
            <a:r>
              <a:rPr lang="en-US" sz="1400" dirty="0"/>
              <a:t>View billing transactions</a:t>
            </a:r>
          </a:p>
          <a:p>
            <a:pPr lvl="0">
              <a:buFont typeface="Wingdings" pitchFamily="2" charset="2"/>
              <a:buChar char="ü"/>
            </a:pPr>
            <a:r>
              <a:rPr lang="en-US" sz="1400" dirty="0"/>
              <a:t>View coverage and other account information</a:t>
            </a:r>
          </a:p>
          <a:p>
            <a:pPr lvl="0">
              <a:buFont typeface="Wingdings" pitchFamily="2" charset="2"/>
              <a:buChar char="ü"/>
            </a:pPr>
            <a:r>
              <a:rPr lang="en-US" sz="1400" dirty="0"/>
              <a:t>Request changes via a secured messaging function</a:t>
            </a:r>
          </a:p>
          <a:p>
            <a:pPr lvl="0">
              <a:buFont typeface="Wingdings" pitchFamily="2" charset="2"/>
              <a:buChar char="ü"/>
            </a:pPr>
            <a:r>
              <a:rPr lang="en-US" sz="1400" dirty="0"/>
              <a:t>Access policy specific forms and </a:t>
            </a:r>
            <a:r>
              <a:rPr lang="en-US" sz="1400" dirty="0" smtClean="0"/>
              <a:t>documents</a:t>
            </a:r>
          </a:p>
          <a:p>
            <a:pPr lvl="0">
              <a:buFont typeface="Wingdings" pitchFamily="2" charset="2"/>
              <a:buChar char="ü"/>
            </a:pPr>
            <a:r>
              <a:rPr lang="en-US" sz="1400" dirty="0" smtClean="0"/>
              <a:t>With all Security Standards</a:t>
            </a:r>
            <a:endParaRPr lang="en-US" sz="1400" dirty="0"/>
          </a:p>
          <a:p>
            <a:pPr marL="0" lvl="0" indent="0" eaLnBrk="1" fontAlgn="auto" hangingPunct="1">
              <a:spcAft>
                <a:spcPts val="0"/>
              </a:spcAft>
              <a:buNone/>
            </a:pPr>
            <a:endParaRPr lang="en-US" sz="1800" dirty="0">
              <a:solidFill>
                <a:prstClr val="black"/>
              </a:solidFill>
            </a:endParaRPr>
          </a:p>
          <a:p>
            <a:pPr marL="0" lvl="0" indent="0" eaLnBrk="1" fontAlgn="auto" hangingPunct="1">
              <a:spcAft>
                <a:spcPts val="0"/>
              </a:spcAft>
              <a:buNone/>
            </a:pPr>
            <a:r>
              <a:rPr lang="en-US" sz="1800" dirty="0">
                <a:solidFill>
                  <a:prstClr val="black"/>
                </a:solidFill>
              </a:rPr>
              <a:t>Project Duration</a:t>
            </a:r>
          </a:p>
          <a:p>
            <a:pPr marL="0" lvl="0" indent="0" eaLnBrk="1" fontAlgn="auto" hangingPunct="1">
              <a:spcAft>
                <a:spcPts val="0"/>
              </a:spcAft>
              <a:buNone/>
            </a:pPr>
            <a:r>
              <a:rPr lang="en-US" sz="1600" dirty="0" smtClean="0">
                <a:solidFill>
                  <a:prstClr val="black"/>
                </a:solidFill>
              </a:rPr>
              <a:t>8 </a:t>
            </a:r>
            <a:r>
              <a:rPr lang="en-US" sz="1600" dirty="0">
                <a:solidFill>
                  <a:prstClr val="black"/>
                </a:solidFill>
              </a:rPr>
              <a:t>Months</a:t>
            </a:r>
          </a:p>
          <a:p>
            <a:pPr marL="0" lvl="0" indent="0" eaLnBrk="1" fontAlgn="auto" hangingPunct="1">
              <a:spcAft>
                <a:spcPts val="0"/>
              </a:spcAft>
              <a:buNone/>
            </a:pPr>
            <a:endParaRPr lang="en-US" sz="1800" dirty="0">
              <a:solidFill>
                <a:prstClr val="black"/>
              </a:solidFill>
            </a:endParaRPr>
          </a:p>
          <a:p>
            <a:pPr marL="0" lvl="0" indent="0" eaLnBrk="1" fontAlgn="auto" hangingPunct="1">
              <a:spcAft>
                <a:spcPts val="0"/>
              </a:spcAft>
              <a:buNone/>
            </a:pPr>
            <a:r>
              <a:rPr lang="en-US" sz="1800" dirty="0">
                <a:solidFill>
                  <a:prstClr val="black"/>
                </a:solidFill>
              </a:rPr>
              <a:t>Project Completed Date</a:t>
            </a:r>
            <a:endParaRPr lang="en-IN" sz="1800" dirty="0">
              <a:solidFill>
                <a:prstClr val="black"/>
              </a:solidFill>
            </a:endParaRPr>
          </a:p>
          <a:p>
            <a:pPr marL="0" lvl="0" indent="0" eaLnBrk="1" fontAlgn="auto" hangingPunct="1">
              <a:spcAft>
                <a:spcPts val="0"/>
              </a:spcAft>
              <a:buNone/>
            </a:pPr>
            <a:r>
              <a:rPr lang="en-US" sz="1600" dirty="0" smtClean="0">
                <a:solidFill>
                  <a:prstClr val="black"/>
                </a:solidFill>
              </a:rPr>
              <a:t>Dec 2013</a:t>
            </a:r>
          </a:p>
          <a:p>
            <a:pPr marL="0" lvl="0" indent="0" eaLnBrk="1" fontAlgn="auto" hangingPunct="1">
              <a:spcAft>
                <a:spcPts val="0"/>
              </a:spcAft>
              <a:buNone/>
            </a:pPr>
            <a:endParaRPr lang="en-US" sz="1600" dirty="0">
              <a:solidFill>
                <a:prstClr val="black"/>
              </a:solidFill>
            </a:endParaRPr>
          </a:p>
          <a:p>
            <a:pPr marL="0" lvl="0" indent="0" eaLnBrk="1" fontAlgn="auto" hangingPunct="1">
              <a:spcAft>
                <a:spcPts val="0"/>
              </a:spcAft>
              <a:buNone/>
            </a:pPr>
            <a:r>
              <a:rPr lang="en-US" sz="2400" b="1" dirty="0" smtClean="0">
                <a:solidFill>
                  <a:prstClr val="black"/>
                </a:solidFill>
              </a:rPr>
              <a:t>Client Rating: 4.9/5</a:t>
            </a:r>
            <a:endParaRPr lang="en-US" sz="2400" b="1" dirty="0">
              <a:solidFill>
                <a:prstClr val="black"/>
              </a:solidFill>
            </a:endParaRPr>
          </a:p>
          <a:p>
            <a:pPr marL="0" indent="0">
              <a:buNone/>
            </a:pPr>
            <a:endParaRPr lang="en-US" dirty="0"/>
          </a:p>
        </p:txBody>
      </p:sp>
      <p:pic>
        <p:nvPicPr>
          <p:cNvPr id="6" name="Picture 5" descr="s04.jpg"/>
          <p:cNvPicPr>
            <a:picLocks noChangeAspect="1"/>
          </p:cNvPicPr>
          <p:nvPr/>
        </p:nvPicPr>
        <p:blipFill>
          <a:blip r:embed="rId2" cstate="print"/>
          <a:stretch>
            <a:fillRect/>
          </a:stretch>
        </p:blipFill>
        <p:spPr>
          <a:xfrm>
            <a:off x="4419600" y="2895600"/>
            <a:ext cx="4457700" cy="2724150"/>
          </a:xfrm>
          <a:prstGeom prst="rect">
            <a:avLst/>
          </a:prstGeom>
        </p:spPr>
      </p:pic>
    </p:spTree>
    <p:extLst>
      <p:ext uri="{BB962C8B-B14F-4D97-AF65-F5344CB8AC3E}">
        <p14:creationId xmlns:p14="http://schemas.microsoft.com/office/powerpoint/2010/main" xmlns="" val="5899089"/>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b="1" dirty="0">
                <a:solidFill>
                  <a:srgbClr val="FF0000"/>
                </a:solidFill>
              </a:rPr>
              <a:t>Other Client projects</a:t>
            </a:r>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5914" y="4572000"/>
            <a:ext cx="3200400" cy="83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8"/>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964218"/>
            <a:ext cx="2657475" cy="876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descr="http://www.sosadams.com/images/logo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3800" y="1313050"/>
            <a:ext cx="3762375" cy="61912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3" descr="Cover ar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29401" y="990600"/>
            <a:ext cx="1447800" cy="95520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38600" y="2362200"/>
            <a:ext cx="2143125" cy="847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1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1412" y="3886200"/>
            <a:ext cx="1307777" cy="16626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089908" y="3810000"/>
            <a:ext cx="1948692" cy="10756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343400" y="3666669"/>
            <a:ext cx="3962400" cy="4909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11" descr="logo"/>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553200" y="2347064"/>
            <a:ext cx="1666875" cy="59055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06136" y="1243583"/>
            <a:ext cx="2646664" cy="63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Control 1"/>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905000" y="5553516"/>
            <a:ext cx="2647912" cy="69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80220" y="3072231"/>
            <a:ext cx="2619375" cy="55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35716116"/>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4"/>
          <p:cNvSpPr txBox="1">
            <a:spLocks noChangeArrowheads="1"/>
          </p:cNvSpPr>
          <p:nvPr/>
        </p:nvSpPr>
        <p:spPr bwMode="auto">
          <a:xfrm>
            <a:off x="3352800" y="2438400"/>
            <a:ext cx="283051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dirty="0">
                <a:latin typeface="Calibri" pitchFamily="34" charset="0"/>
              </a:rPr>
              <a:t>Thank You !!</a:t>
            </a:r>
          </a:p>
        </p:txBody>
      </p:sp>
      <p:sp>
        <p:nvSpPr>
          <p:cNvPr id="21509" name="TextBox 6"/>
          <p:cNvSpPr txBox="1">
            <a:spLocks noChangeArrowheads="1"/>
          </p:cNvSpPr>
          <p:nvPr/>
        </p:nvSpPr>
        <p:spPr bwMode="auto">
          <a:xfrm>
            <a:off x="3506447" y="5791200"/>
            <a:ext cx="272959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smtClean="0">
                <a:latin typeface="Calibri" pitchFamily="34" charset="0"/>
              </a:rPr>
              <a:t>www.strategicservices.com</a:t>
            </a:r>
            <a:endParaRPr lang="en-US" dirty="0">
              <a:latin typeface="Calibri" pitchFamily="34" charset="0"/>
            </a:endParaRPr>
          </a:p>
        </p:txBody>
      </p:sp>
      <p:sp>
        <p:nvSpPr>
          <p:cNvPr id="6150" name="TextBox 7"/>
          <p:cNvSpPr txBox="1">
            <a:spLocks noChangeArrowheads="1"/>
          </p:cNvSpPr>
          <p:nvPr/>
        </p:nvSpPr>
        <p:spPr bwMode="auto">
          <a:xfrm>
            <a:off x="3709988" y="4114800"/>
            <a:ext cx="3043237" cy="369888"/>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b="1" dirty="0" smtClean="0">
                <a:solidFill>
                  <a:schemeClr val="accent3"/>
                </a:solidFill>
                <a:latin typeface="Calibri" pitchFamily="34" charset="0"/>
              </a:rPr>
              <a:t>A Champions Group Company</a:t>
            </a:r>
          </a:p>
        </p:txBody>
      </p:sp>
      <p:pic>
        <p:nvPicPr>
          <p:cNvPr id="21511" name="Picture 8" descr="cg logo.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86200" y="4572000"/>
            <a:ext cx="1920875"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00400" y="3276600"/>
            <a:ext cx="3690703" cy="57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5839702"/>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lstStyle/>
          <a:p>
            <a:r>
              <a:rPr lang="en-IN" sz="3200" b="1" dirty="0">
                <a:solidFill>
                  <a:srgbClr val="FF0000"/>
                </a:solidFill>
              </a:rPr>
              <a:t>Who we are</a:t>
            </a:r>
            <a:endParaRPr lang="en-US" sz="3200" dirty="0"/>
          </a:p>
        </p:txBody>
      </p:sp>
      <p:sp>
        <p:nvSpPr>
          <p:cNvPr id="3" name="Content Placeholder 2"/>
          <p:cNvSpPr>
            <a:spLocks noGrp="1"/>
          </p:cNvSpPr>
          <p:nvPr>
            <p:ph idx="1"/>
          </p:nvPr>
        </p:nvSpPr>
        <p:spPr>
          <a:xfrm>
            <a:off x="381000" y="914400"/>
            <a:ext cx="8305800" cy="5135563"/>
          </a:xfrm>
        </p:spPr>
        <p:txBody>
          <a:bodyPr/>
          <a:lstStyle/>
          <a:p>
            <a:pPr marL="0" lvl="0" indent="0" eaLnBrk="1" fontAlgn="auto" hangingPunct="1">
              <a:spcAft>
                <a:spcPts val="0"/>
              </a:spcAft>
              <a:buNone/>
            </a:pPr>
            <a:r>
              <a:rPr lang="en-IN" sz="1800" dirty="0">
                <a:solidFill>
                  <a:prstClr val="black"/>
                </a:solidFill>
              </a:rPr>
              <a:t>Areas of expertise – IT&amp;ITES Solutions</a:t>
            </a:r>
          </a:p>
          <a:p>
            <a:pPr marL="0" lvl="0" indent="0" eaLnBrk="1" fontAlgn="auto" hangingPunct="1">
              <a:spcAft>
                <a:spcPts val="0"/>
              </a:spcAft>
              <a:buNone/>
            </a:pPr>
            <a:endParaRPr lang="en-IN" sz="1800" dirty="0">
              <a:solidFill>
                <a:prstClr val="black"/>
              </a:solidFill>
            </a:endParaRPr>
          </a:p>
          <a:p>
            <a:pPr marL="0" lvl="0" indent="0" eaLnBrk="1" fontAlgn="auto" hangingPunct="1">
              <a:spcAft>
                <a:spcPts val="0"/>
              </a:spcAft>
              <a:buNone/>
            </a:pPr>
            <a:r>
              <a:rPr lang="en-IN" sz="1400" dirty="0">
                <a:solidFill>
                  <a:prstClr val="black"/>
                </a:solidFill>
              </a:rPr>
              <a:t>Strategic Outsourcing Services provides end-to-end business services to ensure robust, flexible and highly efficient IT environment to clients. Our specialty teams work meticulously with the clients to deliver client-specific software solutions across all technology platforms. With proficiency across the IT gamut, we aid our clients in every facet of business. Till date, we have helped many commercial businesses and government organizations to streamline and simplify IT processes through many services including:</a:t>
            </a:r>
          </a:p>
          <a:p>
            <a:pPr marL="0" lvl="0" indent="0" eaLnBrk="1" fontAlgn="auto" hangingPunct="1">
              <a:spcAft>
                <a:spcPts val="0"/>
              </a:spcAft>
              <a:buNone/>
            </a:pPr>
            <a:endParaRPr lang="en-IN" sz="1400" dirty="0">
              <a:solidFill>
                <a:prstClr val="black"/>
              </a:solidFill>
            </a:endParaRPr>
          </a:p>
          <a:p>
            <a:pPr lvl="0" eaLnBrk="1" fontAlgn="auto" hangingPunct="1">
              <a:spcAft>
                <a:spcPts val="0"/>
              </a:spcAft>
              <a:buFont typeface="Arial" pitchFamily="34" charset="0"/>
              <a:buChar char="•"/>
            </a:pPr>
            <a:r>
              <a:rPr lang="en-IN" sz="1400" dirty="0">
                <a:solidFill>
                  <a:prstClr val="black"/>
                </a:solidFill>
              </a:rPr>
              <a:t>System Integration</a:t>
            </a:r>
          </a:p>
          <a:p>
            <a:pPr lvl="0" eaLnBrk="1" fontAlgn="auto" hangingPunct="1">
              <a:spcAft>
                <a:spcPts val="0"/>
              </a:spcAft>
              <a:buFont typeface="Arial" pitchFamily="34" charset="0"/>
              <a:buChar char="•"/>
            </a:pPr>
            <a:r>
              <a:rPr lang="en-IN" sz="1400" dirty="0" smtClean="0">
                <a:solidFill>
                  <a:prstClr val="black"/>
                </a:solidFill>
              </a:rPr>
              <a:t>Application Development</a:t>
            </a:r>
          </a:p>
          <a:p>
            <a:pPr lvl="0" eaLnBrk="1" fontAlgn="auto" hangingPunct="1">
              <a:spcAft>
                <a:spcPts val="0"/>
              </a:spcAft>
              <a:buFont typeface="Arial" pitchFamily="34" charset="0"/>
              <a:buChar char="•"/>
            </a:pPr>
            <a:r>
              <a:rPr lang="en-IN" sz="1400" dirty="0" smtClean="0">
                <a:solidFill>
                  <a:prstClr val="black"/>
                </a:solidFill>
              </a:rPr>
              <a:t>Website Development</a:t>
            </a:r>
            <a:endParaRPr lang="en-IN" sz="1400" dirty="0">
              <a:solidFill>
                <a:prstClr val="black"/>
              </a:solidFill>
            </a:endParaRPr>
          </a:p>
          <a:p>
            <a:pPr lvl="0" eaLnBrk="1" fontAlgn="auto" hangingPunct="1">
              <a:spcAft>
                <a:spcPts val="0"/>
              </a:spcAft>
              <a:buFont typeface="Arial" pitchFamily="34" charset="0"/>
              <a:buChar char="•"/>
            </a:pPr>
            <a:r>
              <a:rPr lang="en-IN" sz="1400" dirty="0" smtClean="0">
                <a:solidFill>
                  <a:prstClr val="black"/>
                </a:solidFill>
              </a:rPr>
              <a:t>Product Development</a:t>
            </a:r>
            <a:endParaRPr lang="en-IN" sz="1400" dirty="0">
              <a:solidFill>
                <a:prstClr val="black"/>
              </a:solidFill>
            </a:endParaRPr>
          </a:p>
          <a:p>
            <a:pPr lvl="0" eaLnBrk="1" fontAlgn="auto" hangingPunct="1">
              <a:spcAft>
                <a:spcPts val="0"/>
              </a:spcAft>
              <a:buFont typeface="Arial" pitchFamily="34" charset="0"/>
              <a:buChar char="•"/>
            </a:pPr>
            <a:r>
              <a:rPr lang="en-IN" sz="1400" dirty="0">
                <a:solidFill>
                  <a:prstClr val="black"/>
                </a:solidFill>
              </a:rPr>
              <a:t>Staffing Solution</a:t>
            </a:r>
          </a:p>
          <a:p>
            <a:pPr lvl="0" eaLnBrk="1" fontAlgn="auto" hangingPunct="1">
              <a:spcAft>
                <a:spcPts val="0"/>
              </a:spcAft>
              <a:buFont typeface="Arial" pitchFamily="34" charset="0"/>
              <a:buChar char="•"/>
            </a:pPr>
            <a:r>
              <a:rPr lang="en-IN" sz="1400" dirty="0" smtClean="0">
                <a:solidFill>
                  <a:prstClr val="black"/>
                </a:solidFill>
              </a:rPr>
              <a:t>Software </a:t>
            </a:r>
            <a:r>
              <a:rPr lang="en-IN" sz="1400" dirty="0">
                <a:solidFill>
                  <a:prstClr val="black"/>
                </a:solidFill>
              </a:rPr>
              <a:t>Maintenance</a:t>
            </a:r>
          </a:p>
          <a:p>
            <a:pPr lvl="0" eaLnBrk="1" fontAlgn="auto" hangingPunct="1">
              <a:spcAft>
                <a:spcPts val="0"/>
              </a:spcAft>
              <a:buFont typeface="Arial" pitchFamily="34" charset="0"/>
              <a:buChar char="•"/>
            </a:pPr>
            <a:r>
              <a:rPr lang="en-US" sz="1400" dirty="0">
                <a:solidFill>
                  <a:prstClr val="black"/>
                </a:solidFill>
              </a:rPr>
              <a:t>HRMS</a:t>
            </a:r>
          </a:p>
          <a:p>
            <a:pPr lvl="0" eaLnBrk="1" fontAlgn="auto" hangingPunct="1">
              <a:spcAft>
                <a:spcPts val="0"/>
              </a:spcAft>
              <a:buFont typeface="Arial" pitchFamily="34" charset="0"/>
              <a:buChar char="•"/>
            </a:pPr>
            <a:r>
              <a:rPr lang="en-US" sz="1400" dirty="0">
                <a:solidFill>
                  <a:prstClr val="black"/>
                </a:solidFill>
              </a:rPr>
              <a:t>Cloud Computing</a:t>
            </a:r>
          </a:p>
          <a:p>
            <a:pPr lvl="0" eaLnBrk="1" fontAlgn="auto" hangingPunct="1">
              <a:spcAft>
                <a:spcPts val="0"/>
              </a:spcAft>
              <a:buFont typeface="Arial" pitchFamily="34" charset="0"/>
              <a:buChar char="•"/>
            </a:pPr>
            <a:r>
              <a:rPr lang="en-US" sz="1400" dirty="0">
                <a:solidFill>
                  <a:prstClr val="black"/>
                </a:solidFill>
              </a:rPr>
              <a:t>Mobile Applications</a:t>
            </a:r>
          </a:p>
          <a:p>
            <a:endParaRPr lang="en-US" dirty="0"/>
          </a:p>
        </p:txBody>
      </p:sp>
    </p:spTree>
    <p:extLst>
      <p:ext uri="{BB962C8B-B14F-4D97-AF65-F5344CB8AC3E}">
        <p14:creationId xmlns:p14="http://schemas.microsoft.com/office/powerpoint/2010/main" xmlns="" val="13198904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IN" sz="3200" b="1" dirty="0">
                <a:solidFill>
                  <a:srgbClr val="FF0000"/>
                </a:solidFill>
              </a:rPr>
              <a:t>Who we are</a:t>
            </a:r>
            <a:endParaRPr lang="en-US" sz="3200" dirty="0"/>
          </a:p>
        </p:txBody>
      </p:sp>
      <p:sp>
        <p:nvSpPr>
          <p:cNvPr id="3" name="Content Placeholder 2"/>
          <p:cNvSpPr>
            <a:spLocks noGrp="1"/>
          </p:cNvSpPr>
          <p:nvPr>
            <p:ph idx="1"/>
          </p:nvPr>
        </p:nvSpPr>
        <p:spPr>
          <a:xfrm>
            <a:off x="457200" y="1066800"/>
            <a:ext cx="8229600" cy="5059363"/>
          </a:xfrm>
        </p:spPr>
        <p:txBody>
          <a:bodyPr/>
          <a:lstStyle/>
          <a:p>
            <a:pPr marL="0" lvl="0" indent="0" eaLnBrk="1" fontAlgn="auto" hangingPunct="1">
              <a:spcAft>
                <a:spcPts val="0"/>
              </a:spcAft>
              <a:buNone/>
            </a:pPr>
            <a:endParaRPr lang="en-IN" sz="1400" dirty="0" smtClean="0">
              <a:solidFill>
                <a:prstClr val="black"/>
              </a:solidFill>
            </a:endParaRPr>
          </a:p>
          <a:p>
            <a:pPr marL="0" lvl="0" indent="0" eaLnBrk="1" fontAlgn="auto" hangingPunct="1">
              <a:spcAft>
                <a:spcPts val="0"/>
              </a:spcAft>
              <a:buNone/>
            </a:pPr>
            <a:r>
              <a:rPr lang="en-IN" sz="1800" dirty="0">
                <a:solidFill>
                  <a:prstClr val="black"/>
                </a:solidFill>
              </a:rPr>
              <a:t>Areas of expertise – IT&amp;ITES Solutions</a:t>
            </a:r>
          </a:p>
          <a:p>
            <a:pPr marL="0" lvl="0" indent="0" eaLnBrk="1" fontAlgn="auto" hangingPunct="1">
              <a:spcAft>
                <a:spcPts val="0"/>
              </a:spcAft>
              <a:buNone/>
            </a:pPr>
            <a:endParaRPr lang="en-IN" sz="1400" dirty="0">
              <a:solidFill>
                <a:prstClr val="black"/>
              </a:solidFill>
            </a:endParaRPr>
          </a:p>
          <a:p>
            <a:pPr marL="0" lvl="0" indent="0" eaLnBrk="1" fontAlgn="auto" hangingPunct="1">
              <a:spcAft>
                <a:spcPts val="0"/>
              </a:spcAft>
              <a:buNone/>
            </a:pPr>
            <a:endParaRPr lang="en-IN" sz="1400" dirty="0" smtClean="0">
              <a:solidFill>
                <a:prstClr val="black"/>
              </a:solidFill>
            </a:endParaRPr>
          </a:p>
          <a:p>
            <a:pPr marL="0" lvl="0" indent="0" eaLnBrk="1" fontAlgn="auto" hangingPunct="1">
              <a:spcAft>
                <a:spcPts val="0"/>
              </a:spcAft>
              <a:buNone/>
            </a:pPr>
            <a:r>
              <a:rPr lang="en-IN" sz="1400" dirty="0" smtClean="0">
                <a:solidFill>
                  <a:prstClr val="black"/>
                </a:solidFill>
              </a:rPr>
              <a:t>Our </a:t>
            </a:r>
            <a:r>
              <a:rPr lang="en-IN" sz="1400" dirty="0">
                <a:solidFill>
                  <a:prstClr val="black"/>
                </a:solidFill>
              </a:rPr>
              <a:t>focus is to provide world class business Solutions using state‐of‐the‐art technology. We see each project as a building block in a long‐term business relationship with our clients. We provide high quality digital Solutions that empower our clients. Some of the markets our professionals have addressed include: </a:t>
            </a:r>
          </a:p>
          <a:p>
            <a:pPr marL="0" lvl="0" indent="0" eaLnBrk="1" fontAlgn="auto" hangingPunct="1">
              <a:spcAft>
                <a:spcPts val="0"/>
              </a:spcAft>
              <a:buNone/>
            </a:pPr>
            <a:endParaRPr lang="en-IN" sz="1400" dirty="0">
              <a:solidFill>
                <a:prstClr val="black"/>
              </a:solidFill>
            </a:endParaRPr>
          </a:p>
          <a:p>
            <a:pPr lvl="0" eaLnBrk="1" fontAlgn="auto" hangingPunct="1">
              <a:spcAft>
                <a:spcPts val="0"/>
              </a:spcAft>
              <a:buFont typeface="Arial" pitchFamily="34" charset="0"/>
              <a:buChar char="•"/>
            </a:pPr>
            <a:r>
              <a:rPr lang="en-IN" sz="1400" dirty="0">
                <a:solidFill>
                  <a:prstClr val="black"/>
                </a:solidFill>
              </a:rPr>
              <a:t>E‐Commerce </a:t>
            </a:r>
          </a:p>
          <a:p>
            <a:pPr lvl="0" eaLnBrk="1" fontAlgn="auto" hangingPunct="1">
              <a:spcAft>
                <a:spcPts val="0"/>
              </a:spcAft>
              <a:buFont typeface="Arial" pitchFamily="34" charset="0"/>
              <a:buChar char="•"/>
            </a:pPr>
            <a:r>
              <a:rPr lang="en-IN" sz="1400" dirty="0">
                <a:solidFill>
                  <a:prstClr val="black"/>
                </a:solidFill>
              </a:rPr>
              <a:t>Retail </a:t>
            </a:r>
            <a:endParaRPr lang="en-IN" sz="1400" dirty="0" smtClean="0">
              <a:solidFill>
                <a:prstClr val="black"/>
              </a:solidFill>
            </a:endParaRPr>
          </a:p>
          <a:p>
            <a:pPr lvl="0" eaLnBrk="1" fontAlgn="auto" hangingPunct="1">
              <a:spcAft>
                <a:spcPts val="0"/>
              </a:spcAft>
              <a:buFont typeface="Arial" pitchFamily="34" charset="0"/>
              <a:buChar char="•"/>
            </a:pPr>
            <a:r>
              <a:rPr lang="en-IN" sz="1400" dirty="0" smtClean="0">
                <a:solidFill>
                  <a:prstClr val="black"/>
                </a:solidFill>
              </a:rPr>
              <a:t>Insurance</a:t>
            </a:r>
            <a:endParaRPr lang="en-IN" sz="1400" dirty="0">
              <a:solidFill>
                <a:prstClr val="black"/>
              </a:solidFill>
            </a:endParaRPr>
          </a:p>
          <a:p>
            <a:pPr lvl="0" eaLnBrk="1" fontAlgn="auto" hangingPunct="1">
              <a:spcAft>
                <a:spcPts val="0"/>
              </a:spcAft>
              <a:buFont typeface="Arial" pitchFamily="34" charset="0"/>
              <a:buChar char="•"/>
            </a:pPr>
            <a:r>
              <a:rPr lang="en-IN" sz="1400" dirty="0">
                <a:solidFill>
                  <a:prstClr val="black"/>
                </a:solidFill>
              </a:rPr>
              <a:t>Wholesale Distribution </a:t>
            </a:r>
          </a:p>
          <a:p>
            <a:pPr lvl="0" eaLnBrk="1" fontAlgn="auto" hangingPunct="1">
              <a:spcAft>
                <a:spcPts val="0"/>
              </a:spcAft>
              <a:buFont typeface="Arial" pitchFamily="34" charset="0"/>
              <a:buChar char="•"/>
            </a:pPr>
            <a:r>
              <a:rPr lang="en-IN" sz="1400" dirty="0">
                <a:solidFill>
                  <a:prstClr val="black"/>
                </a:solidFill>
              </a:rPr>
              <a:t>Manufacturing </a:t>
            </a:r>
          </a:p>
          <a:p>
            <a:pPr lvl="0" eaLnBrk="1" fontAlgn="auto" hangingPunct="1">
              <a:spcAft>
                <a:spcPts val="0"/>
              </a:spcAft>
              <a:buFont typeface="Arial" pitchFamily="34" charset="0"/>
              <a:buChar char="•"/>
            </a:pPr>
            <a:r>
              <a:rPr lang="en-IN" sz="1400" dirty="0">
                <a:solidFill>
                  <a:prstClr val="black"/>
                </a:solidFill>
              </a:rPr>
              <a:t>Health care </a:t>
            </a:r>
          </a:p>
          <a:p>
            <a:pPr lvl="0" eaLnBrk="1" fontAlgn="auto" hangingPunct="1">
              <a:spcAft>
                <a:spcPts val="0"/>
              </a:spcAft>
              <a:buFont typeface="Arial" pitchFamily="34" charset="0"/>
              <a:buChar char="•"/>
            </a:pPr>
            <a:r>
              <a:rPr lang="en-IN" sz="1400" dirty="0">
                <a:solidFill>
                  <a:prstClr val="black"/>
                </a:solidFill>
              </a:rPr>
              <a:t>Shipping and Transportation  </a:t>
            </a:r>
          </a:p>
          <a:p>
            <a:pPr lvl="0" eaLnBrk="1" fontAlgn="auto" hangingPunct="1">
              <a:spcAft>
                <a:spcPts val="0"/>
              </a:spcAft>
              <a:buFont typeface="Arial" pitchFamily="34" charset="0"/>
              <a:buChar char="•"/>
            </a:pPr>
            <a:r>
              <a:rPr lang="en-IN" sz="1400" dirty="0">
                <a:solidFill>
                  <a:prstClr val="black"/>
                </a:solidFill>
              </a:rPr>
              <a:t>Financial Services </a:t>
            </a:r>
          </a:p>
          <a:p>
            <a:pPr lvl="0" eaLnBrk="1" fontAlgn="auto" hangingPunct="1">
              <a:spcAft>
                <a:spcPts val="0"/>
              </a:spcAft>
              <a:buFont typeface="Arial" pitchFamily="34" charset="0"/>
              <a:buChar char="•"/>
            </a:pPr>
            <a:r>
              <a:rPr lang="en-US" sz="1400" dirty="0">
                <a:solidFill>
                  <a:prstClr val="black"/>
                </a:solidFill>
              </a:rPr>
              <a:t>Social Media Integrations</a:t>
            </a:r>
            <a:endParaRPr lang="en-IN" sz="1400" dirty="0">
              <a:solidFill>
                <a:prstClr val="black"/>
              </a:solidFill>
            </a:endParaRPr>
          </a:p>
          <a:p>
            <a:pPr marL="0" indent="0">
              <a:buNone/>
            </a:pPr>
            <a:endParaRPr lang="en-US" dirty="0"/>
          </a:p>
        </p:txBody>
      </p:sp>
    </p:spTree>
    <p:extLst>
      <p:ext uri="{BB962C8B-B14F-4D97-AF65-F5344CB8AC3E}">
        <p14:creationId xmlns:p14="http://schemas.microsoft.com/office/powerpoint/2010/main" xmlns="" val="183476467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IN" sz="3200" b="1" dirty="0" smtClean="0">
                <a:solidFill>
                  <a:srgbClr val="FF0000"/>
                </a:solidFill>
              </a:rPr>
              <a:t>Service Offerings</a:t>
            </a:r>
            <a:endParaRPr lang="en-US" sz="3200" dirty="0"/>
          </a:p>
        </p:txBody>
      </p:sp>
      <p:sp>
        <p:nvSpPr>
          <p:cNvPr id="4" name="Oval 3"/>
          <p:cNvSpPr/>
          <p:nvPr/>
        </p:nvSpPr>
        <p:spPr bwMode="auto">
          <a:xfrm>
            <a:off x="2895600" y="1841484"/>
            <a:ext cx="3752713" cy="3669940"/>
          </a:xfrm>
          <a:prstGeom prst="ellipse">
            <a:avLst/>
          </a:prstGeom>
          <a:solidFill>
            <a:srgbClr val="FF3301"/>
          </a:solidFill>
          <a:ln/>
          <a:scene3d>
            <a:camera prst="orthographicFront">
              <a:rot lat="0" lon="0" rev="0"/>
            </a:camera>
            <a:lightRig rig="threePt" dir="t">
              <a:rot lat="0" lon="0" rev="1200000"/>
            </a:lightRig>
          </a:scene3d>
          <a:sp3d>
            <a:bevelT w="228600" h="2540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sz="2400" dirty="0">
              <a:solidFill>
                <a:srgbClr val="FFFFFF"/>
              </a:solidFill>
            </a:endParaRPr>
          </a:p>
        </p:txBody>
      </p:sp>
      <p:pic>
        <p:nvPicPr>
          <p:cNvPr id="5" name="Picture 2" descr="\\SERVER3\Restrict\FTP_Root\Clients\White_Whale\2-20070_TAP_Airlift\Art\6-star pie cuts.png"/>
          <p:cNvPicPr>
            <a:picLocks noChangeAspect="1" noChangeArrowheads="1"/>
          </p:cNvPicPr>
          <p:nvPr/>
        </p:nvPicPr>
        <p:blipFill>
          <a:blip r:embed="rId3" cstate="print">
            <a:duotone>
              <a:prstClr val="black"/>
              <a:schemeClr val="bg1">
                <a:tint val="45000"/>
                <a:satMod val="400000"/>
              </a:schemeClr>
            </a:duotone>
          </a:blip>
          <a:srcRect/>
          <a:stretch>
            <a:fillRect/>
          </a:stretch>
        </p:blipFill>
        <p:spPr bwMode="auto">
          <a:xfrm rot="5400000">
            <a:off x="2502337" y="1164358"/>
            <a:ext cx="3876675" cy="4531402"/>
          </a:xfrm>
          <a:prstGeom prst="rect">
            <a:avLst/>
          </a:prstGeom>
          <a:noFill/>
          <a:ln w="9525">
            <a:noFill/>
            <a:miter lim="800000"/>
            <a:headEnd/>
            <a:tailEnd/>
          </a:ln>
        </p:spPr>
      </p:pic>
      <p:sp>
        <p:nvSpPr>
          <p:cNvPr id="6" name="Oval 5"/>
          <p:cNvSpPr/>
          <p:nvPr/>
        </p:nvSpPr>
        <p:spPr bwMode="auto">
          <a:xfrm>
            <a:off x="3770259" y="2734691"/>
            <a:ext cx="1950663" cy="1976185"/>
          </a:xfrm>
          <a:prstGeom prst="ellipse">
            <a:avLst/>
          </a:prstGeom>
          <a:solidFill>
            <a:srgbClr val="FFFFFF"/>
          </a:solidFill>
          <a:ln>
            <a:noFill/>
            <a:headEnd type="none" w="med" len="med"/>
            <a:tailEnd type="none" w="med" len="med"/>
          </a:ln>
          <a:effectLst>
            <a:softEdge rad="317500"/>
          </a:effectLst>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defTabSz="914099" fontAlgn="auto">
              <a:spcBef>
                <a:spcPts val="0"/>
              </a:spcBef>
              <a:spcAft>
                <a:spcPts val="0"/>
              </a:spcAft>
              <a:defRPr/>
            </a:pPr>
            <a:endParaRPr lang="en-US" sz="3200" dirty="0" err="1">
              <a:solidFill>
                <a:srgbClr val="FFFFFF"/>
              </a:solidFill>
              <a:latin typeface="Segoe" pitchFamily="34" charset="0"/>
            </a:endParaRPr>
          </a:p>
        </p:txBody>
      </p:sp>
      <p:sp>
        <p:nvSpPr>
          <p:cNvPr id="10" name="Rectangle 9"/>
          <p:cNvSpPr/>
          <p:nvPr/>
        </p:nvSpPr>
        <p:spPr bwMode="auto">
          <a:xfrm>
            <a:off x="3695700" y="2295977"/>
            <a:ext cx="1866900" cy="172355"/>
          </a:xfrm>
          <a:prstGeom prst="rect">
            <a:avLst/>
          </a:prstGeom>
        </p:spPr>
        <p:txBody>
          <a:bodyPr wrap="square" lIns="0" tIns="0" rIns="0" bIns="0">
            <a:spAutoFit/>
          </a:bodyPr>
          <a:lstStyle/>
          <a:p>
            <a:pPr algn="ctr" fontAlgn="auto">
              <a:lnSpc>
                <a:spcPct val="80000"/>
              </a:lnSpc>
              <a:spcBef>
                <a:spcPts val="0"/>
              </a:spcBef>
              <a:spcAft>
                <a:spcPts val="0"/>
              </a:spcAft>
              <a:defRPr/>
            </a:pPr>
            <a:r>
              <a:rPr lang="en-US" sz="1400" b="1" spc="-80" dirty="0">
                <a:ln w="3175">
                  <a:noFill/>
                </a:ln>
                <a:gradFill>
                  <a:gsLst>
                    <a:gs pos="50000">
                      <a:srgbClr val="FFFFFF"/>
                    </a:gs>
                    <a:gs pos="100000">
                      <a:srgbClr val="FFFFFF"/>
                    </a:gs>
                  </a:gsLst>
                  <a:lin ang="5400000" scaled="0"/>
                </a:gradFill>
                <a:latin typeface="Arial" charset="0"/>
                <a:cs typeface="Segoe UI" pitchFamily="34" charset="0"/>
              </a:rPr>
              <a:t>Application Engineering</a:t>
            </a:r>
          </a:p>
        </p:txBody>
      </p:sp>
      <p:sp>
        <p:nvSpPr>
          <p:cNvPr id="11" name="Rectangle 10"/>
          <p:cNvSpPr/>
          <p:nvPr/>
        </p:nvSpPr>
        <p:spPr bwMode="auto">
          <a:xfrm>
            <a:off x="3124200" y="4343400"/>
            <a:ext cx="1143000" cy="344710"/>
          </a:xfrm>
          <a:prstGeom prst="rect">
            <a:avLst/>
          </a:prstGeom>
        </p:spPr>
        <p:txBody>
          <a:bodyPr lIns="0" tIns="0" rIns="0" bIns="0">
            <a:spAutoFit/>
          </a:bodyPr>
          <a:lstStyle/>
          <a:p>
            <a:pPr algn="ctr" fontAlgn="auto">
              <a:lnSpc>
                <a:spcPct val="80000"/>
              </a:lnSpc>
              <a:spcBef>
                <a:spcPts val="0"/>
              </a:spcBef>
              <a:spcAft>
                <a:spcPts val="0"/>
              </a:spcAft>
              <a:defRPr/>
            </a:pPr>
            <a:r>
              <a:rPr lang="en-US" sz="1400" b="1" spc="-80" dirty="0">
                <a:ln w="3175">
                  <a:noFill/>
                </a:ln>
                <a:gradFill>
                  <a:gsLst>
                    <a:gs pos="50000">
                      <a:srgbClr val="FFFFFF"/>
                    </a:gs>
                    <a:gs pos="100000">
                      <a:srgbClr val="FFFFFF"/>
                    </a:gs>
                  </a:gsLst>
                  <a:lin ang="5400000" scaled="0"/>
                </a:gradFill>
                <a:latin typeface="Arial" charset="0"/>
                <a:cs typeface="Segoe UI" pitchFamily="34" charset="0"/>
              </a:rPr>
              <a:t>Mobile Computing</a:t>
            </a:r>
          </a:p>
        </p:txBody>
      </p:sp>
      <p:sp>
        <p:nvSpPr>
          <p:cNvPr id="12" name="Rectangle 11"/>
          <p:cNvSpPr/>
          <p:nvPr/>
        </p:nvSpPr>
        <p:spPr bwMode="auto">
          <a:xfrm>
            <a:off x="5457030" y="3064335"/>
            <a:ext cx="1248570" cy="517065"/>
          </a:xfrm>
          <a:prstGeom prst="rect">
            <a:avLst/>
          </a:prstGeom>
        </p:spPr>
        <p:txBody>
          <a:bodyPr lIns="0" tIns="0" rIns="0" bIns="0">
            <a:spAutoFit/>
          </a:bodyPr>
          <a:lstStyle/>
          <a:p>
            <a:pPr algn="ctr" fontAlgn="auto">
              <a:lnSpc>
                <a:spcPct val="80000"/>
              </a:lnSpc>
              <a:spcBef>
                <a:spcPts val="0"/>
              </a:spcBef>
              <a:spcAft>
                <a:spcPts val="0"/>
              </a:spcAft>
              <a:defRPr/>
            </a:pPr>
            <a:r>
              <a:rPr lang="en-US" sz="1400" b="1" spc="-80" dirty="0">
                <a:ln w="3175">
                  <a:noFill/>
                </a:ln>
                <a:gradFill>
                  <a:gsLst>
                    <a:gs pos="50000">
                      <a:srgbClr val="FFFFFF"/>
                    </a:gs>
                    <a:gs pos="100000">
                      <a:srgbClr val="FFFFFF"/>
                    </a:gs>
                  </a:gsLst>
                  <a:lin ang="5400000" scaled="0"/>
                </a:gradFill>
                <a:latin typeface="Arial" charset="0"/>
                <a:cs typeface="Segoe UI" pitchFamily="34" charset="0"/>
              </a:rPr>
              <a:t>Content Management Services</a:t>
            </a:r>
          </a:p>
        </p:txBody>
      </p:sp>
      <p:sp>
        <p:nvSpPr>
          <p:cNvPr id="13" name="Rectangle 12"/>
          <p:cNvSpPr/>
          <p:nvPr/>
        </p:nvSpPr>
        <p:spPr bwMode="auto">
          <a:xfrm>
            <a:off x="5204884" y="4419600"/>
            <a:ext cx="1119716" cy="344710"/>
          </a:xfrm>
          <a:prstGeom prst="rect">
            <a:avLst/>
          </a:prstGeom>
        </p:spPr>
        <p:txBody>
          <a:bodyPr lIns="0" tIns="0" rIns="0" bIns="0">
            <a:spAutoFit/>
          </a:bodyPr>
          <a:lstStyle/>
          <a:p>
            <a:pPr algn="ctr" fontAlgn="auto">
              <a:lnSpc>
                <a:spcPct val="80000"/>
              </a:lnSpc>
              <a:spcBef>
                <a:spcPts val="0"/>
              </a:spcBef>
              <a:spcAft>
                <a:spcPts val="0"/>
              </a:spcAft>
              <a:defRPr/>
            </a:pPr>
            <a:r>
              <a:rPr lang="en-US" sz="1400" b="1" spc="-80" dirty="0" smtClean="0">
                <a:ln w="3175">
                  <a:noFill/>
                </a:ln>
                <a:gradFill>
                  <a:gsLst>
                    <a:gs pos="50000">
                      <a:srgbClr val="FFFFFF"/>
                    </a:gs>
                    <a:gs pos="100000">
                      <a:srgbClr val="FFFFFF"/>
                    </a:gs>
                  </a:gsLst>
                  <a:lin ang="5400000" scaled="0"/>
                </a:gradFill>
                <a:latin typeface="Arial" charset="0"/>
                <a:cs typeface="Segoe UI" pitchFamily="34" charset="0"/>
              </a:rPr>
              <a:t>Testing Services</a:t>
            </a:r>
            <a:endParaRPr lang="en-US" sz="1400" b="1" spc="-80" dirty="0">
              <a:ln w="3175">
                <a:noFill/>
              </a:ln>
              <a:gradFill>
                <a:gsLst>
                  <a:gs pos="50000">
                    <a:srgbClr val="FFFFFF"/>
                  </a:gs>
                  <a:gs pos="100000">
                    <a:srgbClr val="FFFFFF"/>
                  </a:gs>
                </a:gsLst>
                <a:lin ang="5400000" scaled="0"/>
              </a:gradFill>
              <a:latin typeface="Arial" charset="0"/>
              <a:cs typeface="Segoe UI" pitchFamily="34" charset="0"/>
            </a:endParaRPr>
          </a:p>
        </p:txBody>
      </p:sp>
      <p:sp>
        <p:nvSpPr>
          <p:cNvPr id="14" name="Text Box 6"/>
          <p:cNvSpPr txBox="1">
            <a:spLocks noChangeArrowheads="1"/>
          </p:cNvSpPr>
          <p:nvPr/>
        </p:nvSpPr>
        <p:spPr bwMode="auto">
          <a:xfrm>
            <a:off x="6705600" y="4495800"/>
            <a:ext cx="2438400" cy="720197"/>
          </a:xfrm>
          <a:prstGeom prst="rect">
            <a:avLst/>
          </a:prstGeom>
          <a:noFill/>
          <a:ln w="9525" algn="ctr">
            <a:noFill/>
            <a:miter lim="800000"/>
            <a:headEnd/>
            <a:tailEnd/>
          </a:ln>
        </p:spPr>
        <p:txBody>
          <a:bodyPr>
            <a:spAutoFit/>
          </a:bodyPr>
          <a:lstStyle/>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j-lt"/>
                <a:cs typeface="Arial" pitchFamily="34" charset="0"/>
              </a:rPr>
              <a:t>Manual Testing</a:t>
            </a:r>
          </a:p>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j-lt"/>
                <a:cs typeface="Arial" pitchFamily="34" charset="0"/>
              </a:rPr>
              <a:t>Automation Testing</a:t>
            </a:r>
          </a:p>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j-lt"/>
                <a:cs typeface="Arial" pitchFamily="34" charset="0"/>
              </a:rPr>
              <a:t>Performance </a:t>
            </a:r>
            <a:r>
              <a:rPr lang="en-US" sz="1200" dirty="0" smtClean="0">
                <a:latin typeface="+mj-lt"/>
                <a:cs typeface="Arial" pitchFamily="34" charset="0"/>
              </a:rPr>
              <a:t>Testing</a:t>
            </a:r>
            <a:endParaRPr lang="en-US" sz="1200" dirty="0">
              <a:latin typeface="+mj-lt"/>
              <a:cs typeface="Arial" pitchFamily="34" charset="0"/>
            </a:endParaRPr>
          </a:p>
        </p:txBody>
      </p:sp>
      <p:sp>
        <p:nvSpPr>
          <p:cNvPr id="15" name="Line 29"/>
          <p:cNvSpPr>
            <a:spLocks noChangeShapeType="1"/>
          </p:cNvSpPr>
          <p:nvPr/>
        </p:nvSpPr>
        <p:spPr bwMode="auto">
          <a:xfrm flipH="1">
            <a:off x="2895600" y="4876800"/>
            <a:ext cx="457200" cy="533400"/>
          </a:xfrm>
          <a:prstGeom prst="line">
            <a:avLst/>
          </a:prstGeom>
          <a:noFill/>
          <a:ln w="28575">
            <a:solidFill>
              <a:schemeClr val="tx1"/>
            </a:solidFill>
            <a:round/>
            <a:headEnd type="oval"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 name="AutoShape 30"/>
          <p:cNvSpPr>
            <a:spLocks/>
          </p:cNvSpPr>
          <p:nvPr/>
        </p:nvSpPr>
        <p:spPr bwMode="auto">
          <a:xfrm rot="10800000">
            <a:off x="2819400" y="4724400"/>
            <a:ext cx="76200" cy="1676400"/>
          </a:xfrm>
          <a:prstGeom prst="leftBracket">
            <a:avLst>
              <a:gd name="adj" fmla="val 81176"/>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5000"/>
              </a:lnSpc>
              <a:spcBef>
                <a:spcPct val="50000"/>
              </a:spcBef>
            </a:pPr>
            <a:endParaRPr lang="en-US" altLang="en-US" sz="1000" b="1">
              <a:latin typeface="Verdana" pitchFamily="34" charset="0"/>
            </a:endParaRPr>
          </a:p>
        </p:txBody>
      </p:sp>
      <p:sp>
        <p:nvSpPr>
          <p:cNvPr id="17" name="Text Box 6"/>
          <p:cNvSpPr txBox="1">
            <a:spLocks noChangeArrowheads="1"/>
          </p:cNvSpPr>
          <p:nvPr/>
        </p:nvSpPr>
        <p:spPr bwMode="auto">
          <a:xfrm>
            <a:off x="228600" y="1074738"/>
            <a:ext cx="2971800" cy="1439862"/>
          </a:xfrm>
          <a:prstGeom prst="rect">
            <a:avLst/>
          </a:prstGeom>
          <a:noFill/>
          <a:ln w="9525" algn="ctr">
            <a:noFill/>
            <a:miter lim="800000"/>
            <a:headEnd/>
            <a:tailEnd/>
          </a:ln>
        </p:spPr>
        <p:txBody>
          <a:bodyPr>
            <a:spAutoFit/>
          </a:bodyPr>
          <a:lstStyle/>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n-lt"/>
                <a:cs typeface="Arial" pitchFamily="34" charset="0"/>
              </a:rPr>
              <a:t>Application Development  &amp; Integration</a:t>
            </a:r>
          </a:p>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n-lt"/>
                <a:cs typeface="Arial" pitchFamily="34" charset="0"/>
              </a:rPr>
              <a:t>Application Support and Maintenance</a:t>
            </a:r>
          </a:p>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n-lt"/>
                <a:cs typeface="Arial" pitchFamily="34" charset="0"/>
              </a:rPr>
              <a:t>Migration, Extraction &amp; Porting</a:t>
            </a:r>
          </a:p>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smtClean="0">
                <a:latin typeface="+mn-lt"/>
                <a:cs typeface="Arial" pitchFamily="34" charset="0"/>
              </a:rPr>
              <a:t>Integration Management </a:t>
            </a:r>
          </a:p>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smtClean="0">
                <a:latin typeface="+mn-lt"/>
                <a:cs typeface="Arial" pitchFamily="34" charset="0"/>
              </a:rPr>
              <a:t>Reports </a:t>
            </a:r>
            <a:r>
              <a:rPr lang="en-US" sz="1200" dirty="0">
                <a:latin typeface="+mn-lt"/>
                <a:cs typeface="Arial" pitchFamily="34" charset="0"/>
              </a:rPr>
              <a:t>Development</a:t>
            </a:r>
          </a:p>
          <a:p>
            <a:pPr marL="115888" indent="-115888" fontAlgn="auto">
              <a:lnSpc>
                <a:spcPct val="80000"/>
              </a:lnSpc>
              <a:spcBef>
                <a:spcPct val="50000"/>
              </a:spcBef>
              <a:spcAft>
                <a:spcPts val="0"/>
              </a:spcAft>
              <a:buClr>
                <a:schemeClr val="accent1">
                  <a:lumMod val="75000"/>
                </a:schemeClr>
              </a:buClr>
              <a:buFont typeface="Arial" pitchFamily="34" charset="0"/>
              <a:buChar char="•"/>
              <a:defRPr/>
            </a:pPr>
            <a:endParaRPr lang="en-US" sz="1200" dirty="0">
              <a:solidFill>
                <a:schemeClr val="accent1">
                  <a:lumMod val="75000"/>
                </a:schemeClr>
              </a:solidFill>
              <a:cs typeface="Arial" pitchFamily="34" charset="0"/>
            </a:endParaRPr>
          </a:p>
        </p:txBody>
      </p:sp>
      <p:sp>
        <p:nvSpPr>
          <p:cNvPr id="18" name="Line 29"/>
          <p:cNvSpPr>
            <a:spLocks noChangeShapeType="1"/>
          </p:cNvSpPr>
          <p:nvPr/>
        </p:nvSpPr>
        <p:spPr bwMode="auto">
          <a:xfrm flipH="1" flipV="1">
            <a:off x="3200400" y="1524000"/>
            <a:ext cx="609600" cy="533400"/>
          </a:xfrm>
          <a:prstGeom prst="line">
            <a:avLst/>
          </a:prstGeom>
          <a:noFill/>
          <a:ln w="28575">
            <a:solidFill>
              <a:schemeClr val="tx1"/>
            </a:solidFill>
            <a:round/>
            <a:headEnd type="oval"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AutoShape 30"/>
          <p:cNvSpPr>
            <a:spLocks/>
          </p:cNvSpPr>
          <p:nvPr/>
        </p:nvSpPr>
        <p:spPr bwMode="auto">
          <a:xfrm rot="10800000">
            <a:off x="3124200" y="1066800"/>
            <a:ext cx="76200" cy="1143000"/>
          </a:xfrm>
          <a:prstGeom prst="leftBracket">
            <a:avLst>
              <a:gd name="adj" fmla="val 81181"/>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5000"/>
              </a:lnSpc>
              <a:spcBef>
                <a:spcPct val="50000"/>
              </a:spcBef>
            </a:pPr>
            <a:r>
              <a:rPr lang="en-US" altLang="en-US" sz="1000" b="1">
                <a:latin typeface="Verdana" pitchFamily="34" charset="0"/>
              </a:rPr>
              <a:t>                 </a:t>
            </a:r>
          </a:p>
        </p:txBody>
      </p:sp>
      <p:sp>
        <p:nvSpPr>
          <p:cNvPr id="20" name="Text Box 6"/>
          <p:cNvSpPr txBox="1">
            <a:spLocks noChangeArrowheads="1"/>
          </p:cNvSpPr>
          <p:nvPr/>
        </p:nvSpPr>
        <p:spPr bwMode="auto">
          <a:xfrm>
            <a:off x="7010400" y="2362200"/>
            <a:ext cx="2133600" cy="1827213"/>
          </a:xfrm>
          <a:prstGeom prst="rect">
            <a:avLst/>
          </a:prstGeom>
          <a:noFill/>
          <a:ln w="9525" algn="ctr">
            <a:noFill/>
            <a:miter lim="800000"/>
            <a:headEnd/>
            <a:tailEnd/>
          </a:ln>
        </p:spPr>
        <p:txBody>
          <a:bodyPr>
            <a:spAutoFit/>
          </a:bodyPr>
          <a:lstStyle/>
          <a:p>
            <a:pPr marL="109538" indent="-109538" fontAlgn="auto">
              <a:spcBef>
                <a:spcPct val="20000"/>
              </a:spcBef>
              <a:spcAft>
                <a:spcPts val="0"/>
              </a:spcAft>
              <a:buFont typeface="Arial" charset="0"/>
              <a:buChar char="•"/>
              <a:defRPr/>
            </a:pPr>
            <a:r>
              <a:rPr lang="en-US" sz="1200" dirty="0">
                <a:latin typeface="+mj-lt"/>
                <a:cs typeface="Arial" pitchFamily="34" charset="0"/>
              </a:rPr>
              <a:t>Responsive Web designs</a:t>
            </a:r>
          </a:p>
          <a:p>
            <a:pPr marL="109538" indent="-109538" fontAlgn="auto">
              <a:spcBef>
                <a:spcPct val="20000"/>
              </a:spcBef>
              <a:spcAft>
                <a:spcPts val="0"/>
              </a:spcAft>
              <a:buFont typeface="Arial" charset="0"/>
              <a:buChar char="•"/>
              <a:defRPr/>
            </a:pPr>
            <a:r>
              <a:rPr lang="en-US" sz="1200" dirty="0">
                <a:latin typeface="+mj-lt"/>
                <a:cs typeface="Arial" pitchFamily="34" charset="0"/>
              </a:rPr>
              <a:t>Knowledge Blogs, Wikis</a:t>
            </a:r>
          </a:p>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j-lt"/>
                <a:cs typeface="Arial" pitchFamily="34" charset="0"/>
              </a:rPr>
              <a:t>Document Management</a:t>
            </a:r>
          </a:p>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j-lt"/>
                <a:cs typeface="Arial" pitchFamily="34" charset="0"/>
              </a:rPr>
              <a:t>Portal Development</a:t>
            </a:r>
          </a:p>
          <a:p>
            <a:pPr marL="109538" indent="-109538" fontAlgn="auto">
              <a:spcBef>
                <a:spcPct val="20000"/>
              </a:spcBef>
              <a:spcAft>
                <a:spcPts val="0"/>
              </a:spcAft>
              <a:buFont typeface="Arial" charset="0"/>
              <a:buChar char="•"/>
              <a:defRPr/>
            </a:pPr>
            <a:r>
              <a:rPr lang="en-US" sz="1200" dirty="0">
                <a:latin typeface="+mj-lt"/>
                <a:cs typeface="Arial" pitchFamily="34" charset="0"/>
              </a:rPr>
              <a:t>Pull Data from ERP using Web services</a:t>
            </a:r>
          </a:p>
          <a:p>
            <a:pPr marL="109538" indent="-109538" fontAlgn="auto">
              <a:spcBef>
                <a:spcPct val="20000"/>
              </a:spcBef>
              <a:spcAft>
                <a:spcPts val="0"/>
              </a:spcAft>
              <a:buFont typeface="Arial" charset="0"/>
              <a:buChar char="•"/>
              <a:defRPr/>
            </a:pPr>
            <a:r>
              <a:rPr lang="en-US" sz="1200" dirty="0">
                <a:latin typeface="+mj-lt"/>
                <a:cs typeface="Arial" pitchFamily="34" charset="0"/>
              </a:rPr>
              <a:t>Rich Web based front-ends </a:t>
            </a:r>
          </a:p>
          <a:p>
            <a:pPr marL="109538" indent="-109538" fontAlgn="auto">
              <a:spcBef>
                <a:spcPct val="20000"/>
              </a:spcBef>
              <a:spcAft>
                <a:spcPts val="0"/>
              </a:spcAft>
              <a:buFont typeface="Arial" charset="0"/>
              <a:buChar char="•"/>
              <a:defRPr/>
            </a:pPr>
            <a:endParaRPr lang="en-US" sz="1200" dirty="0">
              <a:solidFill>
                <a:srgbClr val="376092"/>
              </a:solidFill>
              <a:cs typeface="Arial" pitchFamily="34" charset="0"/>
            </a:endParaRPr>
          </a:p>
        </p:txBody>
      </p:sp>
      <p:sp>
        <p:nvSpPr>
          <p:cNvPr id="22" name="AutoShape 30"/>
          <p:cNvSpPr>
            <a:spLocks/>
          </p:cNvSpPr>
          <p:nvPr/>
        </p:nvSpPr>
        <p:spPr bwMode="auto">
          <a:xfrm rot="10800000" flipH="1">
            <a:off x="6667499" y="4419600"/>
            <a:ext cx="76202" cy="1371600"/>
          </a:xfrm>
          <a:prstGeom prst="leftBracket">
            <a:avLst>
              <a:gd name="adj" fmla="val 81130"/>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5000"/>
              </a:lnSpc>
              <a:spcBef>
                <a:spcPct val="50000"/>
              </a:spcBef>
            </a:pPr>
            <a:endParaRPr lang="en-US" altLang="en-US" sz="1000" b="1">
              <a:latin typeface="Verdana" pitchFamily="34" charset="0"/>
            </a:endParaRPr>
          </a:p>
        </p:txBody>
      </p:sp>
      <p:sp>
        <p:nvSpPr>
          <p:cNvPr id="23" name="Text Box 6"/>
          <p:cNvSpPr txBox="1">
            <a:spLocks noChangeArrowheads="1"/>
          </p:cNvSpPr>
          <p:nvPr/>
        </p:nvSpPr>
        <p:spPr bwMode="auto">
          <a:xfrm>
            <a:off x="441325" y="2819400"/>
            <a:ext cx="1768475" cy="960438"/>
          </a:xfrm>
          <a:prstGeom prst="rect">
            <a:avLst/>
          </a:prstGeom>
          <a:noFill/>
          <a:ln w="9525" algn="ctr">
            <a:noFill/>
            <a:miter lim="800000"/>
            <a:headEnd/>
            <a:tailEnd/>
          </a:ln>
        </p:spPr>
        <p:txBody>
          <a:bodyPr>
            <a:spAutoFit/>
          </a:bodyPr>
          <a:lstStyle/>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n-lt"/>
                <a:cs typeface="Arial" pitchFamily="34" charset="0"/>
              </a:rPr>
              <a:t>Cloud Development</a:t>
            </a:r>
          </a:p>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n-lt"/>
                <a:cs typeface="Arial" pitchFamily="34" charset="0"/>
              </a:rPr>
              <a:t>Cloud Integration </a:t>
            </a:r>
          </a:p>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n-lt"/>
                <a:cs typeface="Arial" pitchFamily="34" charset="0"/>
              </a:rPr>
              <a:t>Cloud Migration </a:t>
            </a:r>
          </a:p>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n-lt"/>
                <a:cs typeface="Arial" pitchFamily="34" charset="0"/>
              </a:rPr>
              <a:t>Cloud Testing </a:t>
            </a:r>
          </a:p>
        </p:txBody>
      </p:sp>
      <p:sp>
        <p:nvSpPr>
          <p:cNvPr id="24" name="Line 29"/>
          <p:cNvSpPr>
            <a:spLocks noChangeShapeType="1"/>
          </p:cNvSpPr>
          <p:nvPr/>
        </p:nvSpPr>
        <p:spPr bwMode="auto">
          <a:xfrm flipV="1">
            <a:off x="6629400" y="3200400"/>
            <a:ext cx="381000" cy="152400"/>
          </a:xfrm>
          <a:prstGeom prst="line">
            <a:avLst/>
          </a:prstGeom>
          <a:noFill/>
          <a:ln w="28575">
            <a:solidFill>
              <a:schemeClr val="tx1"/>
            </a:solidFill>
            <a:round/>
            <a:headEnd type="oval"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AutoShape 30"/>
          <p:cNvSpPr>
            <a:spLocks/>
          </p:cNvSpPr>
          <p:nvPr/>
        </p:nvSpPr>
        <p:spPr bwMode="auto">
          <a:xfrm rot="10800000" flipH="1">
            <a:off x="7010400" y="2362200"/>
            <a:ext cx="76200" cy="1600200"/>
          </a:xfrm>
          <a:prstGeom prst="leftBracket">
            <a:avLst>
              <a:gd name="adj" fmla="val 81181"/>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5000"/>
              </a:lnSpc>
              <a:spcBef>
                <a:spcPct val="50000"/>
              </a:spcBef>
            </a:pPr>
            <a:endParaRPr lang="en-US" altLang="en-US" sz="1000" b="1">
              <a:latin typeface="Verdana" pitchFamily="34" charset="0"/>
            </a:endParaRPr>
          </a:p>
        </p:txBody>
      </p:sp>
      <p:sp>
        <p:nvSpPr>
          <p:cNvPr id="29" name="Line 29"/>
          <p:cNvSpPr>
            <a:spLocks noChangeShapeType="1"/>
          </p:cNvSpPr>
          <p:nvPr/>
        </p:nvSpPr>
        <p:spPr bwMode="auto">
          <a:xfrm>
            <a:off x="6248400" y="4876800"/>
            <a:ext cx="381000" cy="533400"/>
          </a:xfrm>
          <a:prstGeom prst="line">
            <a:avLst/>
          </a:prstGeom>
          <a:noFill/>
          <a:ln w="28575">
            <a:solidFill>
              <a:schemeClr val="tx1"/>
            </a:solidFill>
            <a:round/>
            <a:headEnd type="oval"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Footer Placeholder 4"/>
          <p:cNvSpPr txBox="1">
            <a:spLocks/>
          </p:cNvSpPr>
          <p:nvPr/>
        </p:nvSpPr>
        <p:spPr bwMode="auto">
          <a:xfrm>
            <a:off x="3124200" y="6629400"/>
            <a:ext cx="289560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200" dirty="0">
              <a:latin typeface="Calibri" pitchFamily="34" charset="0"/>
            </a:endParaRPr>
          </a:p>
        </p:txBody>
      </p:sp>
      <p:sp>
        <p:nvSpPr>
          <p:cNvPr id="32" name="Slide Number Placeholder 5"/>
          <p:cNvSpPr txBox="1">
            <a:spLocks/>
          </p:cNvSpPr>
          <p:nvPr/>
        </p:nvSpPr>
        <p:spPr bwMode="auto">
          <a:xfrm>
            <a:off x="6553200" y="6629400"/>
            <a:ext cx="213360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endParaRPr lang="en-US" altLang="en-US" sz="1200" dirty="0">
              <a:latin typeface="Calibri" pitchFamily="34" charset="0"/>
            </a:endParaRPr>
          </a:p>
        </p:txBody>
      </p:sp>
      <p:sp>
        <p:nvSpPr>
          <p:cNvPr id="33" name="Date Placeholder 3"/>
          <p:cNvSpPr txBox="1">
            <a:spLocks/>
          </p:cNvSpPr>
          <p:nvPr/>
        </p:nvSpPr>
        <p:spPr bwMode="auto">
          <a:xfrm>
            <a:off x="457200" y="6629400"/>
            <a:ext cx="213360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1200" dirty="0">
              <a:latin typeface="Calibri" pitchFamily="34" charset="0"/>
            </a:endParaRPr>
          </a:p>
        </p:txBody>
      </p:sp>
      <p:sp>
        <p:nvSpPr>
          <p:cNvPr id="35" name="Rectangle 34"/>
          <p:cNvSpPr/>
          <p:nvPr/>
        </p:nvSpPr>
        <p:spPr bwMode="auto">
          <a:xfrm>
            <a:off x="2895600" y="3160490"/>
            <a:ext cx="1143000" cy="344710"/>
          </a:xfrm>
          <a:prstGeom prst="rect">
            <a:avLst/>
          </a:prstGeom>
        </p:spPr>
        <p:txBody>
          <a:bodyPr lIns="0" tIns="0" rIns="0" bIns="0">
            <a:spAutoFit/>
          </a:bodyPr>
          <a:lstStyle/>
          <a:p>
            <a:pPr algn="ctr" fontAlgn="auto">
              <a:lnSpc>
                <a:spcPct val="80000"/>
              </a:lnSpc>
              <a:spcBef>
                <a:spcPts val="0"/>
              </a:spcBef>
              <a:spcAft>
                <a:spcPts val="0"/>
              </a:spcAft>
              <a:defRPr/>
            </a:pPr>
            <a:r>
              <a:rPr lang="en-US" sz="1400" b="1" spc="-80" dirty="0">
                <a:ln w="3175">
                  <a:noFill/>
                </a:ln>
                <a:gradFill>
                  <a:gsLst>
                    <a:gs pos="50000">
                      <a:srgbClr val="FFFFFF"/>
                    </a:gs>
                    <a:gs pos="100000">
                      <a:srgbClr val="FFFFFF"/>
                    </a:gs>
                  </a:gsLst>
                  <a:lin ang="5400000" scaled="0"/>
                </a:gradFill>
                <a:latin typeface="Arial" charset="0"/>
                <a:cs typeface="Segoe UI" pitchFamily="34" charset="0"/>
              </a:rPr>
              <a:t>Cloud Computing</a:t>
            </a:r>
          </a:p>
        </p:txBody>
      </p:sp>
      <p:sp>
        <p:nvSpPr>
          <p:cNvPr id="36" name="Text Box 6"/>
          <p:cNvSpPr txBox="1">
            <a:spLocks noChangeArrowheads="1"/>
          </p:cNvSpPr>
          <p:nvPr/>
        </p:nvSpPr>
        <p:spPr bwMode="auto">
          <a:xfrm>
            <a:off x="0" y="4648200"/>
            <a:ext cx="3124200" cy="1440394"/>
          </a:xfrm>
          <a:prstGeom prst="rect">
            <a:avLst/>
          </a:prstGeom>
          <a:noFill/>
          <a:ln w="9525" algn="ctr">
            <a:noFill/>
            <a:miter lim="800000"/>
            <a:headEnd/>
            <a:tailEnd/>
          </a:ln>
        </p:spPr>
        <p:txBody>
          <a:bodyPr>
            <a:spAutoFit/>
          </a:bodyPr>
          <a:lstStyle/>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j-lt"/>
                <a:cs typeface="Arial" pitchFamily="34" charset="0"/>
              </a:rPr>
              <a:t>Mobile App Development and Maintenance</a:t>
            </a:r>
          </a:p>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j-lt"/>
                <a:cs typeface="Arial" pitchFamily="34" charset="0"/>
              </a:rPr>
              <a:t>Mobility  Consulting and Advisory Services</a:t>
            </a:r>
          </a:p>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j-lt"/>
                <a:cs typeface="Arial" pitchFamily="34" charset="0"/>
              </a:rPr>
              <a:t>Enterprise Mobility</a:t>
            </a:r>
          </a:p>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j-lt"/>
                <a:cs typeface="Arial" pitchFamily="34" charset="0"/>
              </a:rPr>
              <a:t>Mobile Website &amp; Custom Applications</a:t>
            </a:r>
          </a:p>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j-lt"/>
                <a:cs typeface="Arial" pitchFamily="34" charset="0"/>
              </a:rPr>
              <a:t>Mobile Integration &amp; Porting Services</a:t>
            </a:r>
          </a:p>
          <a:p>
            <a:pPr marL="115888" indent="-115888" fontAlgn="auto">
              <a:lnSpc>
                <a:spcPct val="80000"/>
              </a:lnSpc>
              <a:spcBef>
                <a:spcPct val="50000"/>
              </a:spcBef>
              <a:spcAft>
                <a:spcPts val="0"/>
              </a:spcAft>
              <a:buClr>
                <a:schemeClr val="accent1">
                  <a:lumMod val="75000"/>
                </a:schemeClr>
              </a:buClr>
              <a:buFont typeface="Arial" pitchFamily="34" charset="0"/>
              <a:buChar char="•"/>
              <a:defRPr/>
            </a:pPr>
            <a:r>
              <a:rPr lang="en-US" sz="1200" dirty="0">
                <a:latin typeface="+mj-lt"/>
                <a:cs typeface="Arial" pitchFamily="34" charset="0"/>
              </a:rPr>
              <a:t>Mobile Application Testing</a:t>
            </a:r>
          </a:p>
        </p:txBody>
      </p:sp>
      <p:sp>
        <p:nvSpPr>
          <p:cNvPr id="37" name="Line 29"/>
          <p:cNvSpPr>
            <a:spLocks noChangeShapeType="1"/>
          </p:cNvSpPr>
          <p:nvPr/>
        </p:nvSpPr>
        <p:spPr bwMode="auto">
          <a:xfrm flipH="1" flipV="1">
            <a:off x="2286000" y="3276600"/>
            <a:ext cx="609600" cy="46038"/>
          </a:xfrm>
          <a:prstGeom prst="line">
            <a:avLst/>
          </a:prstGeom>
          <a:noFill/>
          <a:ln w="28575">
            <a:solidFill>
              <a:schemeClr val="tx1"/>
            </a:solidFill>
            <a:round/>
            <a:headEnd type="oval"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 name="AutoShape 30"/>
          <p:cNvSpPr>
            <a:spLocks/>
          </p:cNvSpPr>
          <p:nvPr/>
        </p:nvSpPr>
        <p:spPr bwMode="auto">
          <a:xfrm rot="10800000">
            <a:off x="2209800" y="2667000"/>
            <a:ext cx="76200" cy="1219200"/>
          </a:xfrm>
          <a:prstGeom prst="leftBracket">
            <a:avLst>
              <a:gd name="adj" fmla="val 81185"/>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5000"/>
              </a:lnSpc>
              <a:spcBef>
                <a:spcPct val="50000"/>
              </a:spcBef>
            </a:pPr>
            <a:r>
              <a:rPr lang="en-US" altLang="en-US" sz="1000" b="1">
                <a:latin typeface="Verdana" pitchFamily="34" charset="0"/>
              </a:rPr>
              <a:t>                 </a:t>
            </a:r>
          </a:p>
        </p:txBody>
      </p:sp>
    </p:spTree>
    <p:extLst>
      <p:ext uri="{BB962C8B-B14F-4D97-AF65-F5344CB8AC3E}">
        <p14:creationId xmlns:p14="http://schemas.microsoft.com/office/powerpoint/2010/main" xmlns="" val="325397757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IN" sz="3200" b="1" dirty="0" smtClean="0">
                <a:solidFill>
                  <a:srgbClr val="FF0000"/>
                </a:solidFill>
              </a:rPr>
              <a:t>Application Engineering</a:t>
            </a:r>
            <a:endParaRPr lang="en-US" sz="3200" dirty="0"/>
          </a:p>
        </p:txBody>
      </p:sp>
      <p:sp>
        <p:nvSpPr>
          <p:cNvPr id="3" name="Content Placeholder 2"/>
          <p:cNvSpPr>
            <a:spLocks noGrp="1"/>
          </p:cNvSpPr>
          <p:nvPr>
            <p:ph idx="1"/>
          </p:nvPr>
        </p:nvSpPr>
        <p:spPr/>
        <p:txBody>
          <a:bodyPr/>
          <a:lstStyle/>
          <a:p>
            <a:endParaRPr lang="en-US" dirty="0"/>
          </a:p>
        </p:txBody>
      </p:sp>
      <p:sp>
        <p:nvSpPr>
          <p:cNvPr id="5" name="Rectangle 16"/>
          <p:cNvSpPr>
            <a:spLocks noChangeArrowheads="1"/>
          </p:cNvSpPr>
          <p:nvPr/>
        </p:nvSpPr>
        <p:spPr bwMode="auto">
          <a:xfrm>
            <a:off x="5029200" y="3124200"/>
            <a:ext cx="3930650" cy="3276600"/>
          </a:xfrm>
          <a:prstGeom prst="rect">
            <a:avLst/>
          </a:prstGeom>
          <a:noFill/>
          <a:ln w="9525">
            <a:noFill/>
            <a:miter lim="800000"/>
            <a:headEnd/>
            <a:tailEnd/>
          </a:ln>
          <a:effectLst/>
        </p:spPr>
        <p:txBody>
          <a:bodyPr/>
          <a:lstStyle/>
          <a:p>
            <a:pPr marL="115888" indent="-115888">
              <a:lnSpc>
                <a:spcPct val="80000"/>
              </a:lnSpc>
              <a:spcBef>
                <a:spcPct val="50000"/>
              </a:spcBef>
              <a:buClr>
                <a:schemeClr val="accent1">
                  <a:lumMod val="75000"/>
                </a:schemeClr>
              </a:buClr>
              <a:buFont typeface="Arial" pitchFamily="34" charset="0"/>
              <a:buChar char="•"/>
              <a:tabLst>
                <a:tab pos="2287588" algn="l"/>
                <a:tab pos="2517775" algn="l"/>
                <a:tab pos="2747963" algn="l"/>
                <a:tab pos="2967038" algn="l"/>
                <a:tab pos="3197225" algn="l"/>
              </a:tabLst>
              <a:defRPr/>
            </a:pPr>
            <a:r>
              <a:rPr lang="en-US" sz="1200" dirty="0">
                <a:latin typeface="+mj-lt"/>
                <a:cs typeface="Arial" pitchFamily="34" charset="0"/>
              </a:rPr>
              <a:t>Distributed &amp; Heterogeneous Architectures</a:t>
            </a:r>
          </a:p>
          <a:p>
            <a:pPr marL="115888" indent="-115888">
              <a:lnSpc>
                <a:spcPct val="80000"/>
              </a:lnSpc>
              <a:spcBef>
                <a:spcPct val="50000"/>
              </a:spcBef>
              <a:buClr>
                <a:schemeClr val="accent1">
                  <a:lumMod val="75000"/>
                </a:schemeClr>
              </a:buClr>
              <a:buFont typeface="Arial" pitchFamily="34" charset="0"/>
              <a:buChar char="•"/>
              <a:tabLst>
                <a:tab pos="2287588" algn="l"/>
                <a:tab pos="2517775" algn="l"/>
                <a:tab pos="2747963" algn="l"/>
                <a:tab pos="2967038" algn="l"/>
                <a:tab pos="3197225" algn="l"/>
              </a:tabLst>
              <a:defRPr/>
            </a:pPr>
            <a:r>
              <a:rPr lang="en-US" sz="1200" dirty="0">
                <a:latin typeface="+mj-lt"/>
                <a:cs typeface="Arial" pitchFamily="34" charset="0"/>
              </a:rPr>
              <a:t>E-Commerce and Web Development </a:t>
            </a:r>
          </a:p>
          <a:p>
            <a:pPr marL="115888" indent="-115888">
              <a:lnSpc>
                <a:spcPct val="80000"/>
              </a:lnSpc>
              <a:spcBef>
                <a:spcPct val="50000"/>
              </a:spcBef>
              <a:buClr>
                <a:schemeClr val="accent1">
                  <a:lumMod val="75000"/>
                </a:schemeClr>
              </a:buClr>
              <a:buFont typeface="Arial" pitchFamily="34" charset="0"/>
              <a:buChar char="•"/>
              <a:tabLst>
                <a:tab pos="2287588" algn="l"/>
                <a:tab pos="2517775" algn="l"/>
                <a:tab pos="2747963" algn="l"/>
                <a:tab pos="2967038" algn="l"/>
                <a:tab pos="3197225" algn="l"/>
              </a:tabLst>
              <a:defRPr/>
            </a:pPr>
            <a:r>
              <a:rPr lang="en-US" sz="1200" dirty="0">
                <a:latin typeface="+mj-lt"/>
                <a:cs typeface="Arial" pitchFamily="34" charset="0"/>
              </a:rPr>
              <a:t>EAI &amp; Systems integration, rich internet applications</a:t>
            </a:r>
          </a:p>
          <a:p>
            <a:pPr marL="115888" indent="-115888">
              <a:lnSpc>
                <a:spcPct val="80000"/>
              </a:lnSpc>
              <a:spcBef>
                <a:spcPct val="50000"/>
              </a:spcBef>
              <a:buClr>
                <a:schemeClr val="accent1">
                  <a:lumMod val="75000"/>
                </a:schemeClr>
              </a:buClr>
              <a:buFont typeface="Arial" pitchFamily="34" charset="0"/>
              <a:buChar char="•"/>
              <a:tabLst>
                <a:tab pos="2287588" algn="l"/>
                <a:tab pos="2517775" algn="l"/>
                <a:tab pos="2747963" algn="l"/>
                <a:tab pos="2967038" algn="l"/>
                <a:tab pos="3197225" algn="l"/>
              </a:tabLst>
              <a:defRPr/>
            </a:pPr>
            <a:r>
              <a:rPr lang="en-US" sz="1200" dirty="0" smtClean="0">
                <a:latin typeface="+mj-lt"/>
                <a:cs typeface="Arial" pitchFamily="34" charset="0"/>
              </a:rPr>
              <a:t>Report </a:t>
            </a:r>
            <a:r>
              <a:rPr lang="en-US" sz="1200" dirty="0">
                <a:latin typeface="+mj-lt"/>
                <a:cs typeface="Arial" pitchFamily="34" charset="0"/>
              </a:rPr>
              <a:t>Development </a:t>
            </a:r>
          </a:p>
          <a:p>
            <a:pPr marL="115888" indent="-115888">
              <a:lnSpc>
                <a:spcPct val="80000"/>
              </a:lnSpc>
              <a:spcBef>
                <a:spcPct val="50000"/>
              </a:spcBef>
              <a:buClr>
                <a:schemeClr val="accent1">
                  <a:lumMod val="75000"/>
                </a:schemeClr>
              </a:buClr>
              <a:buFont typeface="Arial" pitchFamily="34" charset="0"/>
              <a:buChar char="•"/>
              <a:tabLst>
                <a:tab pos="2287588" algn="l"/>
                <a:tab pos="2517775" algn="l"/>
                <a:tab pos="2747963" algn="l"/>
                <a:tab pos="2967038" algn="l"/>
                <a:tab pos="3197225" algn="l"/>
              </a:tabLst>
              <a:defRPr/>
            </a:pPr>
            <a:r>
              <a:rPr lang="en-US" sz="1200" dirty="0">
                <a:latin typeface="+mj-lt"/>
                <a:cs typeface="Arial" pitchFamily="34" charset="0"/>
              </a:rPr>
              <a:t>Development models: Waterfall, Prototyping, Spiral, RAD, Iterative, RUP, SCRUM</a:t>
            </a:r>
          </a:p>
          <a:p>
            <a:pPr marL="115888" indent="-115888">
              <a:lnSpc>
                <a:spcPct val="80000"/>
              </a:lnSpc>
              <a:spcBef>
                <a:spcPct val="50000"/>
              </a:spcBef>
              <a:buClr>
                <a:schemeClr val="accent1">
                  <a:lumMod val="75000"/>
                </a:schemeClr>
              </a:buClr>
              <a:buFont typeface="Arial" pitchFamily="34" charset="0"/>
              <a:buChar char="•"/>
              <a:tabLst>
                <a:tab pos="2287588" algn="l"/>
                <a:tab pos="2517775" algn="l"/>
                <a:tab pos="2747963" algn="l"/>
                <a:tab pos="2967038" algn="l"/>
                <a:tab pos="3197225" algn="l"/>
              </a:tabLst>
              <a:defRPr/>
            </a:pPr>
            <a:r>
              <a:rPr lang="en-US" sz="1200" dirty="0">
                <a:latin typeface="+mj-lt"/>
                <a:cs typeface="Arial" pitchFamily="34" charset="0"/>
              </a:rPr>
              <a:t>24x7 support  based on ITIL framework</a:t>
            </a:r>
          </a:p>
          <a:p>
            <a:pPr marL="115888" indent="-115888">
              <a:lnSpc>
                <a:spcPct val="80000"/>
              </a:lnSpc>
              <a:spcBef>
                <a:spcPct val="50000"/>
              </a:spcBef>
              <a:buClr>
                <a:schemeClr val="accent1">
                  <a:lumMod val="75000"/>
                </a:schemeClr>
              </a:buClr>
              <a:buFont typeface="Arial" pitchFamily="34" charset="0"/>
              <a:buChar char="•"/>
              <a:tabLst>
                <a:tab pos="2287588" algn="l"/>
                <a:tab pos="2517775" algn="l"/>
                <a:tab pos="2747963" algn="l"/>
                <a:tab pos="2967038" algn="l"/>
                <a:tab pos="3197225" algn="l"/>
              </a:tabLst>
              <a:defRPr/>
            </a:pPr>
            <a:r>
              <a:rPr lang="en-US" sz="1200" dirty="0">
                <a:latin typeface="+mj-lt"/>
                <a:cs typeface="Arial" pitchFamily="34" charset="0"/>
              </a:rPr>
              <a:t>Robust processes &amp; methodologies</a:t>
            </a:r>
          </a:p>
          <a:p>
            <a:pPr marL="115888" indent="-115888">
              <a:lnSpc>
                <a:spcPct val="80000"/>
              </a:lnSpc>
              <a:spcBef>
                <a:spcPct val="50000"/>
              </a:spcBef>
              <a:buClr>
                <a:schemeClr val="accent1">
                  <a:lumMod val="75000"/>
                </a:schemeClr>
              </a:buClr>
              <a:buFont typeface="Arial" pitchFamily="34" charset="0"/>
              <a:buChar char="•"/>
              <a:tabLst>
                <a:tab pos="2287588" algn="l"/>
                <a:tab pos="2517775" algn="l"/>
                <a:tab pos="2747963" algn="l"/>
                <a:tab pos="2967038" algn="l"/>
                <a:tab pos="3197225" algn="l"/>
              </a:tabLst>
              <a:defRPr/>
            </a:pPr>
            <a:r>
              <a:rPr lang="en-US" sz="1200" dirty="0">
                <a:latin typeface="+mj-lt"/>
                <a:cs typeface="Arial" pitchFamily="34" charset="0"/>
              </a:rPr>
              <a:t>Mature transition framework</a:t>
            </a:r>
          </a:p>
          <a:p>
            <a:pPr marL="115888" indent="-115888">
              <a:lnSpc>
                <a:spcPct val="80000"/>
              </a:lnSpc>
              <a:spcBef>
                <a:spcPct val="50000"/>
              </a:spcBef>
              <a:buClr>
                <a:schemeClr val="accent1">
                  <a:lumMod val="75000"/>
                </a:schemeClr>
              </a:buClr>
              <a:buFont typeface="Arial" pitchFamily="34" charset="0"/>
              <a:buChar char="•"/>
              <a:tabLst>
                <a:tab pos="2287588" algn="l"/>
                <a:tab pos="2517775" algn="l"/>
                <a:tab pos="2747963" algn="l"/>
                <a:tab pos="2967038" algn="l"/>
                <a:tab pos="3197225" algn="l"/>
              </a:tabLst>
              <a:defRPr/>
            </a:pPr>
            <a:r>
              <a:rPr lang="en-US" sz="1200" dirty="0">
                <a:latin typeface="+mj-lt"/>
                <a:cs typeface="Arial" pitchFamily="34" charset="0"/>
              </a:rPr>
              <a:t>Multi-tiered governance and reporting</a:t>
            </a:r>
          </a:p>
          <a:p>
            <a:pPr marL="115888" indent="-115888">
              <a:lnSpc>
                <a:spcPct val="80000"/>
              </a:lnSpc>
              <a:spcBef>
                <a:spcPct val="50000"/>
              </a:spcBef>
              <a:buClr>
                <a:schemeClr val="accent1">
                  <a:lumMod val="75000"/>
                </a:schemeClr>
              </a:buClr>
              <a:buFont typeface="Arial" pitchFamily="34" charset="0"/>
              <a:buChar char="•"/>
              <a:tabLst>
                <a:tab pos="2287588" algn="l"/>
                <a:tab pos="2517775" algn="l"/>
                <a:tab pos="2747963" algn="l"/>
                <a:tab pos="2967038" algn="l"/>
                <a:tab pos="3197225" algn="l"/>
              </a:tabLst>
              <a:defRPr/>
            </a:pPr>
            <a:r>
              <a:rPr lang="en-US" sz="1200" dirty="0">
                <a:latin typeface="+mj-lt"/>
                <a:cs typeface="Arial" pitchFamily="34" charset="0"/>
              </a:rPr>
              <a:t>Tool based approach</a:t>
            </a:r>
          </a:p>
          <a:p>
            <a:pPr marL="115888" indent="-115888">
              <a:lnSpc>
                <a:spcPct val="80000"/>
              </a:lnSpc>
              <a:spcBef>
                <a:spcPct val="50000"/>
              </a:spcBef>
              <a:buClr>
                <a:schemeClr val="accent1">
                  <a:lumMod val="75000"/>
                </a:schemeClr>
              </a:buClr>
              <a:buFont typeface="Arial" pitchFamily="34" charset="0"/>
              <a:buChar char="•"/>
              <a:tabLst>
                <a:tab pos="2287588" algn="l"/>
                <a:tab pos="2517775" algn="l"/>
                <a:tab pos="2747963" algn="l"/>
                <a:tab pos="2967038" algn="l"/>
                <a:tab pos="3197225" algn="l"/>
              </a:tabLst>
              <a:defRPr/>
            </a:pPr>
            <a:r>
              <a:rPr lang="en-US" sz="1200" dirty="0">
                <a:latin typeface="+mj-lt"/>
                <a:cs typeface="Arial" pitchFamily="34" charset="0"/>
              </a:rPr>
              <a:t>Strict adherence to committed SLAs</a:t>
            </a:r>
          </a:p>
        </p:txBody>
      </p:sp>
      <p:sp>
        <p:nvSpPr>
          <p:cNvPr id="7" name="Line 29"/>
          <p:cNvSpPr>
            <a:spLocks noChangeShapeType="1"/>
          </p:cNvSpPr>
          <p:nvPr/>
        </p:nvSpPr>
        <p:spPr bwMode="auto">
          <a:xfrm flipV="1">
            <a:off x="3200400" y="1828800"/>
            <a:ext cx="1752600" cy="685800"/>
          </a:xfrm>
          <a:prstGeom prst="line">
            <a:avLst/>
          </a:prstGeom>
          <a:noFill/>
          <a:ln w="28575">
            <a:solidFill>
              <a:srgbClr val="C00000"/>
            </a:solidFill>
            <a:round/>
            <a:headEnd type="oval"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AutoShape 30"/>
          <p:cNvSpPr>
            <a:spLocks/>
          </p:cNvSpPr>
          <p:nvPr/>
        </p:nvSpPr>
        <p:spPr bwMode="auto">
          <a:xfrm rot="10800000" flipH="1">
            <a:off x="4953000" y="1143000"/>
            <a:ext cx="76200" cy="1524000"/>
          </a:xfrm>
          <a:prstGeom prst="leftBracket">
            <a:avLst>
              <a:gd name="adj" fmla="val 81204"/>
            </a:avLst>
          </a:prstGeom>
          <a:noFill/>
          <a:ln w="28575">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5000"/>
              </a:lnSpc>
              <a:spcBef>
                <a:spcPct val="50000"/>
              </a:spcBef>
            </a:pPr>
            <a:endParaRPr lang="en-US" altLang="en-US" sz="1000" b="1">
              <a:latin typeface="Verdana" pitchFamily="34" charset="0"/>
            </a:endParaRPr>
          </a:p>
        </p:txBody>
      </p:sp>
      <p:sp>
        <p:nvSpPr>
          <p:cNvPr id="9" name="Line 29"/>
          <p:cNvSpPr>
            <a:spLocks noChangeShapeType="1"/>
          </p:cNvSpPr>
          <p:nvPr/>
        </p:nvSpPr>
        <p:spPr bwMode="auto">
          <a:xfrm flipV="1">
            <a:off x="4191000" y="4876800"/>
            <a:ext cx="762000" cy="76200"/>
          </a:xfrm>
          <a:prstGeom prst="line">
            <a:avLst/>
          </a:prstGeom>
          <a:noFill/>
          <a:ln w="28575">
            <a:solidFill>
              <a:srgbClr val="C00000"/>
            </a:solidFill>
            <a:round/>
            <a:headEnd type="oval"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 name="AutoShape 30"/>
          <p:cNvSpPr>
            <a:spLocks/>
          </p:cNvSpPr>
          <p:nvPr/>
        </p:nvSpPr>
        <p:spPr bwMode="auto">
          <a:xfrm rot="10800000" flipH="1">
            <a:off x="4953000" y="3276600"/>
            <a:ext cx="76200" cy="3048000"/>
          </a:xfrm>
          <a:prstGeom prst="leftBracket">
            <a:avLst>
              <a:gd name="adj" fmla="val 81111"/>
            </a:avLst>
          </a:prstGeom>
          <a:noFill/>
          <a:ln w="28575">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5000"/>
              </a:lnSpc>
              <a:spcBef>
                <a:spcPct val="50000"/>
              </a:spcBef>
            </a:pPr>
            <a:endParaRPr lang="en-US" altLang="en-US" sz="1000" b="1">
              <a:latin typeface="Verdana" pitchFamily="34" charset="0"/>
            </a:endParaRPr>
          </a:p>
        </p:txBody>
      </p:sp>
      <p:sp>
        <p:nvSpPr>
          <p:cNvPr id="11" name="Footer Placeholder 4"/>
          <p:cNvSpPr txBox="1">
            <a:spLocks/>
          </p:cNvSpPr>
          <p:nvPr/>
        </p:nvSpPr>
        <p:spPr>
          <a:xfrm>
            <a:off x="3124200" y="6629400"/>
            <a:ext cx="2895600" cy="288925"/>
          </a:xfrm>
          <a:prstGeom prst="rect">
            <a:avLst/>
          </a:prstGeom>
        </p:spPr>
        <p:txBody>
          <a:bodyPr anchor="ctr"/>
          <a:lstStyle>
            <a:lvl1pPr algn="ctr">
              <a:defRPr sz="1200">
                <a:solidFill>
                  <a:schemeClr val="tx1"/>
                </a:solidFill>
              </a:defRPr>
            </a:lvl1pPr>
          </a:lstStyle>
          <a:p>
            <a:pPr fontAlgn="auto">
              <a:spcBef>
                <a:spcPts val="0"/>
              </a:spcBef>
              <a:spcAft>
                <a:spcPts val="0"/>
              </a:spcAft>
              <a:defRPr/>
            </a:pPr>
            <a:endParaRPr lang="en-US" dirty="0">
              <a:latin typeface="+mn-lt"/>
            </a:endParaRPr>
          </a:p>
        </p:txBody>
      </p:sp>
      <p:sp>
        <p:nvSpPr>
          <p:cNvPr id="12" name="Slide Number Placeholder 5"/>
          <p:cNvSpPr txBox="1">
            <a:spLocks/>
          </p:cNvSpPr>
          <p:nvPr/>
        </p:nvSpPr>
        <p:spPr>
          <a:xfrm>
            <a:off x="6553200" y="6629400"/>
            <a:ext cx="2133600" cy="288925"/>
          </a:xfrm>
          <a:prstGeom prst="rect">
            <a:avLst/>
          </a:prstGeom>
        </p:spPr>
        <p:txBody>
          <a:bodyPr anchor="ctr"/>
          <a:lstStyle>
            <a:lvl1pPr algn="r">
              <a:defRPr sz="1200">
                <a:solidFill>
                  <a:schemeClr val="tx1"/>
                </a:solidFill>
              </a:defRPr>
            </a:lvl1pPr>
          </a:lstStyle>
          <a:p>
            <a:pPr fontAlgn="auto">
              <a:spcBef>
                <a:spcPts val="0"/>
              </a:spcBef>
              <a:spcAft>
                <a:spcPts val="0"/>
              </a:spcAft>
              <a:defRPr/>
            </a:pPr>
            <a:endParaRPr lang="en-US" dirty="0">
              <a:latin typeface="+mn-lt"/>
            </a:endParaRPr>
          </a:p>
        </p:txBody>
      </p:sp>
      <p:sp>
        <p:nvSpPr>
          <p:cNvPr id="13" name="Date Placeholder 3"/>
          <p:cNvSpPr txBox="1">
            <a:spLocks/>
          </p:cNvSpPr>
          <p:nvPr/>
        </p:nvSpPr>
        <p:spPr>
          <a:xfrm>
            <a:off x="457200" y="6629400"/>
            <a:ext cx="2133600" cy="288925"/>
          </a:xfrm>
          <a:prstGeom prst="rect">
            <a:avLst/>
          </a:prstGeom>
        </p:spPr>
        <p:txBody>
          <a:bodyPr anchor="ctr"/>
          <a:lstStyle>
            <a:lvl1pPr algn="l">
              <a:defRPr sz="1200">
                <a:solidFill>
                  <a:schemeClr val="tx1"/>
                </a:solidFill>
              </a:defRPr>
            </a:lvl1pPr>
          </a:lstStyle>
          <a:p>
            <a:pPr fontAlgn="auto">
              <a:spcBef>
                <a:spcPts val="0"/>
              </a:spcBef>
              <a:spcAft>
                <a:spcPts val="0"/>
              </a:spcAft>
              <a:defRPr/>
            </a:pPr>
            <a:endParaRPr lang="en-US" dirty="0">
              <a:latin typeface="+mn-lt"/>
            </a:endParaRPr>
          </a:p>
        </p:txBody>
      </p:sp>
      <p:sp>
        <p:nvSpPr>
          <p:cNvPr id="14" name="AutoShape 17"/>
          <p:cNvSpPr>
            <a:spLocks noChangeArrowheads="1"/>
          </p:cNvSpPr>
          <p:nvPr/>
        </p:nvSpPr>
        <p:spPr bwMode="auto">
          <a:xfrm>
            <a:off x="327660" y="1066800"/>
            <a:ext cx="4320540" cy="5257800"/>
          </a:xfrm>
          <a:prstGeom prst="triangle">
            <a:avLst>
              <a:gd name="adj" fmla="val 49382"/>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p>
        </p:txBody>
      </p:sp>
      <p:sp>
        <p:nvSpPr>
          <p:cNvPr id="15" name="Text Box 18"/>
          <p:cNvSpPr txBox="1">
            <a:spLocks noChangeArrowheads="1"/>
          </p:cNvSpPr>
          <p:nvPr/>
        </p:nvSpPr>
        <p:spPr bwMode="auto">
          <a:xfrm>
            <a:off x="1851025" y="2343150"/>
            <a:ext cx="1298575" cy="400050"/>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a:defRPr/>
            </a:pPr>
            <a:r>
              <a:rPr lang="en-US" sz="2000" dirty="0">
                <a:solidFill>
                  <a:schemeClr val="bg1"/>
                </a:solidFill>
              </a:rPr>
              <a:t>Services</a:t>
            </a:r>
          </a:p>
        </p:txBody>
      </p:sp>
      <p:sp>
        <p:nvSpPr>
          <p:cNvPr id="16" name="Text Box 20"/>
          <p:cNvSpPr txBox="1">
            <a:spLocks noChangeArrowheads="1"/>
          </p:cNvSpPr>
          <p:nvPr/>
        </p:nvSpPr>
        <p:spPr bwMode="auto">
          <a:xfrm>
            <a:off x="1524000" y="4953000"/>
            <a:ext cx="1936750" cy="400050"/>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a:defRPr/>
            </a:pPr>
            <a:r>
              <a:rPr lang="en-US" sz="2000" dirty="0">
                <a:solidFill>
                  <a:schemeClr val="bg1"/>
                </a:solidFill>
              </a:rPr>
              <a:t>Capabilities</a:t>
            </a:r>
          </a:p>
        </p:txBody>
      </p:sp>
      <p:cxnSp>
        <p:nvCxnSpPr>
          <p:cNvPr id="17" name="Straight Connector 16"/>
          <p:cNvCxnSpPr/>
          <p:nvPr/>
        </p:nvCxnSpPr>
        <p:spPr>
          <a:xfrm>
            <a:off x="1447800" y="3429000"/>
            <a:ext cx="2009775"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105400" y="1219200"/>
            <a:ext cx="3352800" cy="1363663"/>
          </a:xfrm>
          <a:prstGeom prst="rect">
            <a:avLst/>
          </a:prstGeom>
        </p:spPr>
        <p:txBody>
          <a:bodyPr>
            <a:spAutoFit/>
          </a:bodyPr>
          <a:lstStyle/>
          <a:p>
            <a:pPr marL="115888" indent="-115888">
              <a:lnSpc>
                <a:spcPct val="80000"/>
              </a:lnSpc>
              <a:spcBef>
                <a:spcPts val="600"/>
              </a:spcBef>
              <a:buClr>
                <a:schemeClr val="accent1">
                  <a:lumMod val="75000"/>
                </a:schemeClr>
              </a:buClr>
              <a:buFont typeface="Arial" pitchFamily="34" charset="0"/>
              <a:buChar char="•"/>
              <a:tabLst>
                <a:tab pos="2287588" algn="l"/>
                <a:tab pos="2517775" algn="l"/>
                <a:tab pos="2747963" algn="l"/>
                <a:tab pos="2967038" algn="l"/>
                <a:tab pos="3197225" algn="l"/>
              </a:tabLst>
              <a:defRPr/>
            </a:pPr>
            <a:r>
              <a:rPr lang="en-US" sz="1200" dirty="0">
                <a:latin typeface="+mj-lt"/>
                <a:cs typeface="Arial" pitchFamily="34" charset="0"/>
              </a:rPr>
              <a:t>Application development &amp; integration</a:t>
            </a:r>
          </a:p>
          <a:p>
            <a:pPr marL="115888" indent="-115888">
              <a:lnSpc>
                <a:spcPct val="80000"/>
              </a:lnSpc>
              <a:spcBef>
                <a:spcPts val="600"/>
              </a:spcBef>
              <a:buClr>
                <a:schemeClr val="accent1">
                  <a:lumMod val="75000"/>
                </a:schemeClr>
              </a:buClr>
              <a:buFont typeface="Arial" pitchFamily="34" charset="0"/>
              <a:buChar char="•"/>
              <a:tabLst>
                <a:tab pos="2287588" algn="l"/>
                <a:tab pos="2517775" algn="l"/>
                <a:tab pos="2747963" algn="l"/>
                <a:tab pos="2967038" algn="l"/>
                <a:tab pos="3197225" algn="l"/>
              </a:tabLst>
              <a:defRPr/>
            </a:pPr>
            <a:r>
              <a:rPr lang="en-US" sz="1200" dirty="0">
                <a:latin typeface="+mj-lt"/>
                <a:cs typeface="Arial" pitchFamily="34" charset="0"/>
              </a:rPr>
              <a:t>Application support &amp; maintenance</a:t>
            </a:r>
          </a:p>
          <a:p>
            <a:pPr marL="115888" indent="-115888">
              <a:lnSpc>
                <a:spcPct val="80000"/>
              </a:lnSpc>
              <a:spcBef>
                <a:spcPts val="600"/>
              </a:spcBef>
              <a:buClr>
                <a:schemeClr val="accent1">
                  <a:lumMod val="75000"/>
                </a:schemeClr>
              </a:buClr>
              <a:buFont typeface="Arial" pitchFamily="34" charset="0"/>
              <a:buChar char="•"/>
              <a:tabLst>
                <a:tab pos="2287588" algn="l"/>
                <a:tab pos="2517775" algn="l"/>
                <a:tab pos="2747963" algn="l"/>
                <a:tab pos="2967038" algn="l"/>
                <a:tab pos="3197225" algn="l"/>
              </a:tabLst>
              <a:defRPr/>
            </a:pPr>
            <a:r>
              <a:rPr lang="en-US" sz="1200" dirty="0">
                <a:latin typeface="+mj-lt"/>
                <a:cs typeface="Arial" pitchFamily="34" charset="0"/>
              </a:rPr>
              <a:t>Migration &amp; Porting</a:t>
            </a:r>
          </a:p>
          <a:p>
            <a:pPr marL="115888" indent="-115888">
              <a:lnSpc>
                <a:spcPct val="80000"/>
              </a:lnSpc>
              <a:spcBef>
                <a:spcPts val="600"/>
              </a:spcBef>
              <a:buClr>
                <a:schemeClr val="accent1">
                  <a:lumMod val="75000"/>
                </a:schemeClr>
              </a:buClr>
              <a:buFont typeface="Arial" pitchFamily="34" charset="0"/>
              <a:buChar char="•"/>
              <a:tabLst>
                <a:tab pos="2287588" algn="l"/>
                <a:tab pos="2517775" algn="l"/>
                <a:tab pos="2747963" algn="l"/>
                <a:tab pos="2967038" algn="l"/>
                <a:tab pos="3197225" algn="l"/>
              </a:tabLst>
              <a:defRPr/>
            </a:pPr>
            <a:r>
              <a:rPr lang="en-US" sz="1200" dirty="0">
                <a:latin typeface="+mj-lt"/>
                <a:cs typeface="Arial" pitchFamily="34" charset="0"/>
              </a:rPr>
              <a:t>E-Commerce and web development </a:t>
            </a:r>
          </a:p>
          <a:p>
            <a:pPr marL="115888" indent="-115888">
              <a:lnSpc>
                <a:spcPct val="80000"/>
              </a:lnSpc>
              <a:spcBef>
                <a:spcPts val="600"/>
              </a:spcBef>
              <a:buClr>
                <a:schemeClr val="accent1">
                  <a:lumMod val="75000"/>
                </a:schemeClr>
              </a:buClr>
              <a:buFont typeface="Arial" pitchFamily="34" charset="0"/>
              <a:buChar char="•"/>
              <a:tabLst>
                <a:tab pos="2287588" algn="l"/>
                <a:tab pos="2517775" algn="l"/>
                <a:tab pos="2747963" algn="l"/>
                <a:tab pos="2967038" algn="l"/>
                <a:tab pos="3197225" algn="l"/>
              </a:tabLst>
              <a:defRPr/>
            </a:pPr>
            <a:r>
              <a:rPr lang="en-US" sz="1200" dirty="0">
                <a:latin typeface="+mj-lt"/>
                <a:cs typeface="Arial" pitchFamily="34" charset="0"/>
              </a:rPr>
              <a:t>Legacy integration &amp; web-enablement</a:t>
            </a:r>
          </a:p>
          <a:p>
            <a:pPr marL="115888" indent="-115888">
              <a:lnSpc>
                <a:spcPct val="80000"/>
              </a:lnSpc>
              <a:spcBef>
                <a:spcPts val="600"/>
              </a:spcBef>
              <a:buClr>
                <a:schemeClr val="accent1">
                  <a:lumMod val="75000"/>
                </a:schemeClr>
              </a:buClr>
              <a:buFont typeface="Arial" pitchFamily="34" charset="0"/>
              <a:buChar char="•"/>
              <a:tabLst>
                <a:tab pos="2287588" algn="l"/>
                <a:tab pos="2517775" algn="l"/>
                <a:tab pos="2747963" algn="l"/>
                <a:tab pos="2967038" algn="l"/>
                <a:tab pos="3197225" algn="l"/>
              </a:tabLst>
              <a:defRPr/>
            </a:pPr>
            <a:r>
              <a:rPr lang="en-US" sz="1200" dirty="0">
                <a:latin typeface="+mj-lt"/>
                <a:cs typeface="Arial" pitchFamily="34" charset="0"/>
              </a:rPr>
              <a:t>Application Transition</a:t>
            </a:r>
          </a:p>
        </p:txBody>
      </p:sp>
      <p:pic>
        <p:nvPicPr>
          <p:cNvPr id="1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5978461"/>
            <a:ext cx="3690703" cy="57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27680319"/>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IN" sz="3200" b="1" dirty="0" smtClean="0">
                <a:solidFill>
                  <a:srgbClr val="FF0000"/>
                </a:solidFill>
              </a:rPr>
              <a:t>Cloud Computing (SAAS)</a:t>
            </a:r>
            <a:endParaRPr lang="en-US" sz="3200" dirty="0"/>
          </a:p>
        </p:txBody>
      </p:sp>
      <p:sp>
        <p:nvSpPr>
          <p:cNvPr id="5" name="Rectangle 4"/>
          <p:cNvSpPr/>
          <p:nvPr/>
        </p:nvSpPr>
        <p:spPr>
          <a:xfrm>
            <a:off x="685800" y="4953000"/>
            <a:ext cx="6858000" cy="1046440"/>
          </a:xfrm>
          <a:prstGeom prst="rect">
            <a:avLst/>
          </a:prstGeom>
        </p:spPr>
        <p:txBody>
          <a:bodyPr wrap="square">
            <a:spAutoFit/>
          </a:bodyPr>
          <a:lstStyle/>
          <a:p>
            <a:pPr eaLnBrk="1" hangingPunct="1"/>
            <a:r>
              <a:rPr lang="fi-FI" altLang="en-US" sz="2000" b="1" dirty="0">
                <a:solidFill>
                  <a:srgbClr val="002060"/>
                </a:solidFill>
                <a:cs typeface="Arial" pitchFamily="34" charset="0"/>
              </a:rPr>
              <a:t>Cloud Platforms &amp; Technologies</a:t>
            </a:r>
          </a:p>
          <a:p>
            <a:pPr eaLnBrk="1" hangingPunct="1">
              <a:buFont typeface="Courier New" pitchFamily="49" charset="0"/>
              <a:buChar char="o"/>
            </a:pPr>
            <a:r>
              <a:rPr lang="fi-FI" altLang="en-US" dirty="0">
                <a:solidFill>
                  <a:srgbClr val="00487E"/>
                </a:solidFill>
                <a:cs typeface="Arial" pitchFamily="34" charset="0"/>
              </a:rPr>
              <a:t>  </a:t>
            </a:r>
            <a:r>
              <a:rPr lang="fi-FI" altLang="en-US" dirty="0">
                <a:latin typeface="+mj-lt"/>
                <a:cs typeface="Arial" pitchFamily="34" charset="0"/>
              </a:rPr>
              <a:t>J2EE, JAVA, JSP, JSF, Jboss, HTML 5</a:t>
            </a:r>
          </a:p>
          <a:p>
            <a:pPr eaLnBrk="1" hangingPunct="1">
              <a:buFont typeface="Courier New" pitchFamily="49" charset="0"/>
              <a:buChar char="o"/>
            </a:pPr>
            <a:r>
              <a:rPr lang="fi-FI" altLang="en-US" dirty="0">
                <a:latin typeface="+mj-lt"/>
                <a:cs typeface="Arial" pitchFamily="34" charset="0"/>
              </a:rPr>
              <a:t>  Microsoft. Net </a:t>
            </a:r>
            <a:r>
              <a:rPr lang="en-US" altLang="en-US" dirty="0">
                <a:latin typeface="+mj-lt"/>
                <a:cs typeface="Arial" pitchFamily="34" charset="0"/>
              </a:rPr>
              <a:t>, jQuery, Apache, Tomcat, Weblogic</a:t>
            </a:r>
            <a:r>
              <a:rPr lang="en-US" altLang="en-US" sz="2400" dirty="0">
                <a:latin typeface="+mj-lt"/>
                <a:cs typeface="Arial" pitchFamily="34" charset="0"/>
              </a:rPr>
              <a:t>, </a:t>
            </a:r>
            <a:r>
              <a:rPr lang="en-US" altLang="en-US" dirty="0">
                <a:latin typeface="+mj-lt"/>
                <a:cs typeface="Arial" pitchFamily="34" charset="0"/>
              </a:rPr>
              <a:t>AJAX</a:t>
            </a:r>
            <a:endParaRPr lang="fi-FI" altLang="en-US" dirty="0">
              <a:latin typeface="+mj-lt"/>
              <a:cs typeface="Arial" pitchFamily="34" charset="0"/>
            </a:endParaRPr>
          </a:p>
        </p:txBody>
      </p:sp>
      <p:pic>
        <p:nvPicPr>
          <p:cNvPr id="9" name="Picture 8" descr="s05.jpg"/>
          <p:cNvPicPr>
            <a:picLocks noChangeAspect="1"/>
          </p:cNvPicPr>
          <p:nvPr/>
        </p:nvPicPr>
        <p:blipFill>
          <a:blip r:embed="rId2" cstate="print"/>
          <a:stretch>
            <a:fillRect/>
          </a:stretch>
        </p:blipFill>
        <p:spPr>
          <a:xfrm>
            <a:off x="2819400" y="1371600"/>
            <a:ext cx="3505200" cy="3362325"/>
          </a:xfrm>
          <a:prstGeom prst="rect">
            <a:avLst/>
          </a:prstGeom>
        </p:spPr>
      </p:pic>
    </p:spTree>
    <p:extLst>
      <p:ext uri="{BB962C8B-B14F-4D97-AF65-F5344CB8AC3E}">
        <p14:creationId xmlns:p14="http://schemas.microsoft.com/office/powerpoint/2010/main" xmlns="" val="1458924518"/>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IN" sz="3200" b="1" dirty="0" smtClean="0">
                <a:solidFill>
                  <a:srgbClr val="FF0000"/>
                </a:solidFill>
              </a:rPr>
              <a:t>Mobile Computing</a:t>
            </a:r>
            <a:endParaRPr lang="en-US" sz="3200" dirty="0"/>
          </a:p>
        </p:txBody>
      </p:sp>
      <p:sp>
        <p:nvSpPr>
          <p:cNvPr id="3" name="Content Placeholder 2"/>
          <p:cNvSpPr>
            <a:spLocks noGrp="1"/>
          </p:cNvSpPr>
          <p:nvPr>
            <p:ph idx="1"/>
          </p:nvPr>
        </p:nvSpPr>
        <p:spPr/>
        <p:txBody>
          <a:bodyPr/>
          <a:lstStyle/>
          <a:p>
            <a:endParaRPr lang="en-US" dirty="0"/>
          </a:p>
        </p:txBody>
      </p:sp>
      <p:grpSp>
        <p:nvGrpSpPr>
          <p:cNvPr id="4" name="Group 23"/>
          <p:cNvGrpSpPr>
            <a:grpSpLocks/>
          </p:cNvGrpSpPr>
          <p:nvPr/>
        </p:nvGrpSpPr>
        <p:grpSpPr bwMode="auto">
          <a:xfrm>
            <a:off x="228600" y="1066800"/>
            <a:ext cx="8534400" cy="5181600"/>
            <a:chOff x="152400" y="1066800"/>
            <a:chExt cx="8915400" cy="5410200"/>
          </a:xfrm>
        </p:grpSpPr>
        <p:grpSp>
          <p:nvGrpSpPr>
            <p:cNvPr id="5" name="Group 40"/>
            <p:cNvGrpSpPr>
              <a:grpSpLocks/>
            </p:cNvGrpSpPr>
            <p:nvPr/>
          </p:nvGrpSpPr>
          <p:grpSpPr bwMode="auto">
            <a:xfrm>
              <a:off x="1930400" y="1066800"/>
              <a:ext cx="5106990" cy="5257800"/>
              <a:chOff x="1218450" y="838200"/>
              <a:chExt cx="6021281" cy="5867400"/>
            </a:xfrm>
          </p:grpSpPr>
          <p:sp>
            <p:nvSpPr>
              <p:cNvPr id="18" name="Oval 17"/>
              <p:cNvSpPr/>
              <p:nvPr/>
            </p:nvSpPr>
            <p:spPr>
              <a:xfrm>
                <a:off x="1636609" y="1600283"/>
                <a:ext cx="2090178" cy="20568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33400">
                  <a:defRPr/>
                </a:pPr>
                <a:endParaRPr lang="en-US" sz="1400" b="1" dirty="0">
                  <a:latin typeface="Arial Narrow" pitchFamily="34" charset="0"/>
                  <a:ea typeface="Calibri" pitchFamily="34" charset="0"/>
                  <a:cs typeface="Calibri" pitchFamily="34" charset="0"/>
                </a:endParaRPr>
              </a:p>
              <a:p>
                <a:pPr algn="ctr" defTabSz="533400">
                  <a:defRPr/>
                </a:pPr>
                <a:r>
                  <a:rPr lang="en-US" sz="1400" b="1" dirty="0">
                    <a:latin typeface="Arial Narrow" pitchFamily="34" charset="0"/>
                    <a:ea typeface="Calibri" pitchFamily="34" charset="0"/>
                    <a:cs typeface="Calibri" pitchFamily="34" charset="0"/>
                  </a:rPr>
                  <a:t>Mobile Application Testing</a:t>
                </a:r>
                <a:endParaRPr lang="en-US" sz="1400" b="1" dirty="0">
                  <a:latin typeface="Arial Narrow" pitchFamily="34" charset="0"/>
                </a:endParaRPr>
              </a:p>
              <a:p>
                <a:pPr algn="ctr">
                  <a:defRPr/>
                </a:pPr>
                <a:endParaRPr lang="en-US" sz="1400" dirty="0"/>
              </a:p>
            </p:txBody>
          </p:sp>
          <p:sp>
            <p:nvSpPr>
              <p:cNvPr id="19" name="Oval 18"/>
              <p:cNvSpPr/>
              <p:nvPr/>
            </p:nvSpPr>
            <p:spPr>
              <a:xfrm>
                <a:off x="1218183" y="3276125"/>
                <a:ext cx="2090178" cy="20587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33400">
                  <a:defRPr/>
                </a:pPr>
                <a:endParaRPr lang="en-US" sz="1400" b="1" dirty="0">
                  <a:latin typeface="Arial Narrow" pitchFamily="34" charset="0"/>
                  <a:ea typeface="Calibri" pitchFamily="34" charset="0"/>
                  <a:cs typeface="Calibri" pitchFamily="34" charset="0"/>
                </a:endParaRPr>
              </a:p>
              <a:p>
                <a:pPr algn="ctr" defTabSz="533400">
                  <a:defRPr/>
                </a:pPr>
                <a:endParaRPr lang="en-US" sz="1400" b="1" dirty="0">
                  <a:latin typeface="Arial Narrow" pitchFamily="34" charset="0"/>
                  <a:ea typeface="Calibri" pitchFamily="34" charset="0"/>
                  <a:cs typeface="Calibri" pitchFamily="34" charset="0"/>
                </a:endParaRPr>
              </a:p>
              <a:p>
                <a:pPr algn="ctr" defTabSz="533400">
                  <a:defRPr/>
                </a:pPr>
                <a:r>
                  <a:rPr lang="en-US" sz="1400" b="1" dirty="0">
                    <a:latin typeface="Arial Narrow" pitchFamily="34" charset="0"/>
                    <a:ea typeface="Calibri" pitchFamily="34" charset="0"/>
                    <a:cs typeface="Calibri" pitchFamily="34" charset="0"/>
                  </a:rPr>
                  <a:t>Apps  Migration and Porting</a:t>
                </a:r>
                <a:endParaRPr lang="en-US" sz="1400" b="1" dirty="0">
                  <a:latin typeface="Arial Narrow" pitchFamily="34" charset="0"/>
                </a:endParaRPr>
              </a:p>
              <a:p>
                <a:pPr algn="ctr">
                  <a:defRPr/>
                </a:pPr>
                <a:endParaRPr lang="en-US" sz="1400" dirty="0"/>
              </a:p>
            </p:txBody>
          </p:sp>
          <p:sp>
            <p:nvSpPr>
              <p:cNvPr id="20" name="Oval 19"/>
              <p:cNvSpPr/>
              <p:nvPr/>
            </p:nvSpPr>
            <p:spPr>
              <a:xfrm>
                <a:off x="2387431" y="4648613"/>
                <a:ext cx="2094088" cy="2056883"/>
              </a:xfrm>
              <a:prstGeom prst="ellipse">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33400">
                  <a:defRPr/>
                </a:pPr>
                <a:r>
                  <a:rPr lang="en-US" sz="1400" b="1" dirty="0">
                    <a:latin typeface="Arial Narrow" pitchFamily="34" charset="0"/>
                    <a:cs typeface="Arial" pitchFamily="34" charset="0"/>
                  </a:rPr>
                  <a:t>Mobile Integration Services</a:t>
                </a:r>
                <a:endParaRPr lang="en-US" sz="1400" dirty="0"/>
              </a:p>
            </p:txBody>
          </p:sp>
          <p:sp>
            <p:nvSpPr>
              <p:cNvPr id="21" name="Oval 20"/>
              <p:cNvSpPr/>
              <p:nvPr/>
            </p:nvSpPr>
            <p:spPr>
              <a:xfrm>
                <a:off x="4061137" y="4648613"/>
                <a:ext cx="2092133" cy="2056883"/>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33400">
                  <a:defRPr/>
                </a:pPr>
                <a:endParaRPr lang="en-US" sz="1400" b="1" dirty="0">
                  <a:latin typeface="Arial Narrow" pitchFamily="34" charset="0"/>
                  <a:ea typeface="Calibri" pitchFamily="34" charset="0"/>
                  <a:cs typeface="Calibri" pitchFamily="34" charset="0"/>
                </a:endParaRPr>
              </a:p>
              <a:p>
                <a:pPr algn="ctr" defTabSz="533400">
                  <a:defRPr/>
                </a:pPr>
                <a:endParaRPr lang="en-US" sz="1400" b="1" dirty="0">
                  <a:latin typeface="Arial Narrow" pitchFamily="34" charset="0"/>
                  <a:ea typeface="Calibri" pitchFamily="34" charset="0"/>
                  <a:cs typeface="Calibri" pitchFamily="34" charset="0"/>
                </a:endParaRPr>
              </a:p>
              <a:p>
                <a:pPr algn="ctr" defTabSz="533400">
                  <a:defRPr/>
                </a:pPr>
                <a:r>
                  <a:rPr lang="en-US" sz="1400" b="1" dirty="0">
                    <a:latin typeface="Arial Narrow" pitchFamily="34" charset="0"/>
                    <a:ea typeface="Calibri" pitchFamily="34" charset="0"/>
                    <a:cs typeface="Calibri" pitchFamily="34" charset="0"/>
                  </a:rPr>
                  <a:t>Mobile Website &amp; Custom Applications</a:t>
                </a:r>
                <a:endParaRPr lang="en-US" sz="1400" b="1" dirty="0">
                  <a:latin typeface="Arial Narrow" pitchFamily="34" charset="0"/>
                </a:endParaRPr>
              </a:p>
              <a:p>
                <a:pPr algn="ctr">
                  <a:defRPr/>
                </a:pPr>
                <a:endParaRPr lang="en-US" sz="1400" dirty="0"/>
              </a:p>
            </p:txBody>
          </p:sp>
          <p:sp>
            <p:nvSpPr>
              <p:cNvPr id="22" name="Oval 21"/>
              <p:cNvSpPr/>
              <p:nvPr/>
            </p:nvSpPr>
            <p:spPr>
              <a:xfrm>
                <a:off x="5150219" y="3276125"/>
                <a:ext cx="2090177" cy="205873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33400">
                  <a:defRPr/>
                </a:pPr>
                <a:r>
                  <a:rPr lang="en-US" sz="1400" b="1" dirty="0">
                    <a:latin typeface="Arial Narrow" pitchFamily="34" charset="0"/>
                    <a:ea typeface="Calibri" pitchFamily="34" charset="0"/>
                    <a:cs typeface="Calibri" pitchFamily="34" charset="0"/>
                  </a:rPr>
                  <a:t>Enterprise Mobility</a:t>
                </a:r>
                <a:endParaRPr lang="en-US" sz="1400" dirty="0"/>
              </a:p>
            </p:txBody>
          </p:sp>
          <p:sp>
            <p:nvSpPr>
              <p:cNvPr id="23" name="Oval 22"/>
              <p:cNvSpPr/>
              <p:nvPr/>
            </p:nvSpPr>
            <p:spPr>
              <a:xfrm>
                <a:off x="4815869" y="1600283"/>
                <a:ext cx="2090178" cy="205688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33400">
                  <a:defRPr/>
                </a:pPr>
                <a:r>
                  <a:rPr lang="en-US" sz="1400" b="1" dirty="0">
                    <a:latin typeface="Arial Narrow" pitchFamily="34" charset="0"/>
                    <a:ea typeface="Calibri" pitchFamily="34" charset="0"/>
                    <a:cs typeface="Calibri" pitchFamily="34" charset="0"/>
                  </a:rPr>
                  <a:t>Mobility  Consulting and Advisory Services</a:t>
                </a:r>
                <a:endParaRPr lang="en-US" sz="1400" b="1" dirty="0">
                  <a:latin typeface="Arial Narrow" pitchFamily="34" charset="0"/>
                </a:endParaRPr>
              </a:p>
              <a:p>
                <a:pPr algn="ctr">
                  <a:defRPr/>
                </a:pPr>
                <a:endParaRPr lang="en-US" sz="1400" dirty="0"/>
              </a:p>
            </p:txBody>
          </p:sp>
          <p:sp>
            <p:nvSpPr>
              <p:cNvPr id="24" name="Oval 23"/>
              <p:cNvSpPr/>
              <p:nvPr/>
            </p:nvSpPr>
            <p:spPr>
              <a:xfrm>
                <a:off x="3224284" y="838200"/>
                <a:ext cx="2094088" cy="205688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latin typeface="Arial Narrow" pitchFamily="34" charset="0"/>
                    <a:ea typeface="Calibri" pitchFamily="34" charset="0"/>
                    <a:cs typeface="Calibri" pitchFamily="34" charset="0"/>
                  </a:rPr>
                  <a:t>Mobile App Development and Maintenance</a:t>
                </a:r>
                <a:endParaRPr lang="en-US" sz="1400" b="1" dirty="0">
                  <a:latin typeface="Arial Narrow" pitchFamily="34" charset="0"/>
                </a:endParaRPr>
              </a:p>
              <a:p>
                <a:pPr algn="ctr">
                  <a:defRPr/>
                </a:pPr>
                <a:endParaRPr lang="en-US" dirty="0"/>
              </a:p>
            </p:txBody>
          </p:sp>
          <p:sp>
            <p:nvSpPr>
              <p:cNvPr id="25" name="Oval 24"/>
              <p:cNvSpPr/>
              <p:nvPr/>
            </p:nvSpPr>
            <p:spPr>
              <a:xfrm>
                <a:off x="2970099" y="2623176"/>
                <a:ext cx="2592680" cy="25137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3286852" y="2878436"/>
                <a:ext cx="1972862" cy="196809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Mobility</a:t>
                </a:r>
                <a:r>
                  <a:rPr lang="en-US" sz="1400" b="1" dirty="0"/>
                  <a:t> </a:t>
                </a:r>
                <a:r>
                  <a:rPr lang="en-US" b="1" dirty="0"/>
                  <a:t>Solution </a:t>
                </a:r>
              </a:p>
            </p:txBody>
          </p:sp>
        </p:grpSp>
        <p:grpSp>
          <p:nvGrpSpPr>
            <p:cNvPr id="6" name="Group 25"/>
            <p:cNvGrpSpPr>
              <a:grpSpLocks/>
            </p:cNvGrpSpPr>
            <p:nvPr/>
          </p:nvGrpSpPr>
          <p:grpSpPr bwMode="auto">
            <a:xfrm>
              <a:off x="6858000" y="1219200"/>
              <a:ext cx="2209800" cy="4724400"/>
              <a:chOff x="7265348" y="1066800"/>
              <a:chExt cx="2209800" cy="4724400"/>
            </a:xfrm>
          </p:grpSpPr>
          <p:pic>
            <p:nvPicPr>
              <p:cNvPr id="14" name="Picture 2" descr="C:\Documents and Settings\SureshB\Desktop\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27407" y="1066800"/>
                <a:ext cx="895012" cy="894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4" descr="C:\Documents and Settings\SureshB\Desktop\images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00901" y="2286000"/>
                <a:ext cx="984513" cy="984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5" descr="C:\Documents and Settings\SureshB\Desktop\images (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77106" y="3581400"/>
                <a:ext cx="781101" cy="858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23" descr="C:\Documents and Settings\poulamib\Desktop\Cros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65348" y="4876800"/>
                <a:ext cx="22098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 name="Group 27"/>
            <p:cNvGrpSpPr>
              <a:grpSpLocks/>
            </p:cNvGrpSpPr>
            <p:nvPr/>
          </p:nvGrpSpPr>
          <p:grpSpPr bwMode="auto">
            <a:xfrm>
              <a:off x="152400" y="1199484"/>
              <a:ext cx="1702550" cy="5277516"/>
              <a:chOff x="304691" y="891822"/>
              <a:chExt cx="1702550" cy="5277516"/>
            </a:xfrm>
          </p:grpSpPr>
          <p:pic>
            <p:nvPicPr>
              <p:cNvPr id="8" name="Picture 17" descr="C:\Documents and Settings\poulamib\Desktop\jQeury.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4691" y="1676400"/>
                <a:ext cx="1676509"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8" descr="C:\Documents and Settings\poulamib\Desktop\Sencha.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0732" y="891822"/>
                <a:ext cx="1676509" cy="632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9" descr="C:\Documents and Settings\poulamib\Desktop\Phone GAP.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3335" y="3276600"/>
                <a:ext cx="99066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2" descr="C:\Documents and Settings\poulamib\Desktop\mongodb.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2263" y="2286000"/>
                <a:ext cx="1532567" cy="1060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descr="C:\Documents and Settings\SureshB\Desktop\HTML5_Logo_512.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09600" y="4532469"/>
                <a:ext cx="671557"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C:\Documents and Settings\SureshB\Desktop\objective-c.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33400" y="5370669"/>
                <a:ext cx="895350" cy="798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Tree>
    <p:extLst>
      <p:ext uri="{BB962C8B-B14F-4D97-AF65-F5344CB8AC3E}">
        <p14:creationId xmlns:p14="http://schemas.microsoft.com/office/powerpoint/2010/main" xmlns="" val="1470318615"/>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b="1" dirty="0" smtClean="0">
                <a:solidFill>
                  <a:srgbClr val="FF0000"/>
                </a:solidFill>
              </a:rPr>
              <a:t>Testing Services</a:t>
            </a:r>
            <a:endParaRPr lang="en-US" sz="3200" dirty="0"/>
          </a:p>
        </p:txBody>
      </p:sp>
      <p:sp>
        <p:nvSpPr>
          <p:cNvPr id="3" name="Content Placeholder 2"/>
          <p:cNvSpPr>
            <a:spLocks noGrp="1"/>
          </p:cNvSpPr>
          <p:nvPr>
            <p:ph idx="1"/>
          </p:nvPr>
        </p:nvSpPr>
        <p:spPr/>
        <p:txBody>
          <a:bodyPr/>
          <a:lstStyle/>
          <a:p>
            <a:endParaRPr lang="en-US" dirty="0"/>
          </a:p>
        </p:txBody>
      </p:sp>
      <p:grpSp>
        <p:nvGrpSpPr>
          <p:cNvPr id="4" name="Group 27"/>
          <p:cNvGrpSpPr>
            <a:grpSpLocks/>
          </p:cNvGrpSpPr>
          <p:nvPr/>
        </p:nvGrpSpPr>
        <p:grpSpPr bwMode="auto">
          <a:xfrm>
            <a:off x="3003550" y="1457325"/>
            <a:ext cx="3511550" cy="3381375"/>
            <a:chOff x="3003550" y="1295400"/>
            <a:chExt cx="3511592" cy="3381394"/>
          </a:xfrm>
        </p:grpSpPr>
        <p:grpSp>
          <p:nvGrpSpPr>
            <p:cNvPr id="5" name="Group 21"/>
            <p:cNvGrpSpPr>
              <a:grpSpLocks/>
            </p:cNvGrpSpPr>
            <p:nvPr/>
          </p:nvGrpSpPr>
          <p:grpSpPr bwMode="auto">
            <a:xfrm>
              <a:off x="3057482" y="1295400"/>
              <a:ext cx="3457660" cy="3381394"/>
              <a:chOff x="3057482" y="1295400"/>
              <a:chExt cx="3457660" cy="3381394"/>
            </a:xfrm>
          </p:grpSpPr>
          <p:sp>
            <p:nvSpPr>
              <p:cNvPr id="9" name="Oval 8"/>
              <p:cNvSpPr/>
              <p:nvPr/>
            </p:nvSpPr>
            <p:spPr bwMode="auto">
              <a:xfrm>
                <a:off x="3057482" y="1295400"/>
                <a:ext cx="3457660" cy="3381394"/>
              </a:xfrm>
              <a:prstGeom prst="ellipse">
                <a:avLst/>
              </a:prstGeom>
              <a:solidFill>
                <a:srgbClr val="33CC33"/>
              </a:solidFill>
              <a:ln/>
              <a:scene3d>
                <a:camera prst="orthographicFront">
                  <a:rot lat="0" lon="0" rev="0"/>
                </a:camera>
                <a:lightRig rig="threePt" dir="t">
                  <a:rot lat="0" lon="0" rev="1200000"/>
                </a:lightRig>
              </a:scene3d>
              <a:sp3d>
                <a:bevelT w="228600" h="25400"/>
              </a:sp3d>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sz="2400" dirty="0">
                  <a:solidFill>
                    <a:srgbClr val="FFFFFF"/>
                  </a:solidFill>
                </a:endParaRPr>
              </a:p>
            </p:txBody>
          </p:sp>
          <p:sp>
            <p:nvSpPr>
              <p:cNvPr id="10" name="Oval 9"/>
              <p:cNvSpPr/>
              <p:nvPr/>
            </p:nvSpPr>
            <p:spPr bwMode="auto">
              <a:xfrm>
                <a:off x="3902075" y="2065391"/>
                <a:ext cx="1797294" cy="1820809"/>
              </a:xfrm>
              <a:prstGeom prst="ellipse">
                <a:avLst/>
              </a:prstGeom>
              <a:solidFill>
                <a:srgbClr val="FFFFFF"/>
              </a:solidFill>
              <a:ln>
                <a:noFill/>
                <a:headEnd type="none" w="med" len="med"/>
                <a:tailEnd type="none" w="med" len="med"/>
              </a:ln>
              <a:effectLst>
                <a:softEdge rad="317500"/>
              </a:effectLst>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defTabSz="914099" fontAlgn="auto">
                  <a:spcBef>
                    <a:spcPts val="0"/>
                  </a:spcBef>
                  <a:spcAft>
                    <a:spcPts val="0"/>
                  </a:spcAft>
                  <a:defRPr/>
                </a:pPr>
                <a:endParaRPr lang="en-US" sz="3200" dirty="0" err="1">
                  <a:solidFill>
                    <a:srgbClr val="FFFFFF"/>
                  </a:solidFill>
                  <a:latin typeface="Segoe" pitchFamily="34" charset="0"/>
                </a:endParaRPr>
              </a:p>
            </p:txBody>
          </p:sp>
        </p:grpSp>
        <p:sp>
          <p:nvSpPr>
            <p:cNvPr id="6" name="Rectangle 5"/>
            <p:cNvSpPr/>
            <p:nvPr/>
          </p:nvSpPr>
          <p:spPr bwMode="auto">
            <a:xfrm>
              <a:off x="3003550" y="2093917"/>
              <a:ext cx="1416067" cy="205185"/>
            </a:xfrm>
            <a:prstGeom prst="rect">
              <a:avLst/>
            </a:prstGeom>
          </p:spPr>
          <p:txBody>
            <a:bodyPr lIns="0" tIns="0" rIns="0" bIns="0">
              <a:spAutoFit/>
            </a:bodyPr>
            <a:lstStyle/>
            <a:p>
              <a:pPr algn="ctr">
                <a:lnSpc>
                  <a:spcPts val="1600"/>
                </a:lnSpc>
                <a:defRPr/>
              </a:pPr>
              <a:endParaRPr lang="en-US" sz="1400" b="1" spc="-80" dirty="0">
                <a:ln w="3175">
                  <a:noFill/>
                </a:ln>
                <a:latin typeface="Arial" charset="0"/>
                <a:cs typeface="Segoe UI" pitchFamily="34" charset="0"/>
              </a:endParaRPr>
            </a:p>
          </p:txBody>
        </p:sp>
        <p:sp>
          <p:nvSpPr>
            <p:cNvPr id="7" name="Rectangle 6"/>
            <p:cNvSpPr/>
            <p:nvPr/>
          </p:nvSpPr>
          <p:spPr bwMode="auto">
            <a:xfrm>
              <a:off x="3581407" y="1851821"/>
              <a:ext cx="2819434" cy="205185"/>
            </a:xfrm>
            <a:prstGeom prst="rect">
              <a:avLst/>
            </a:prstGeom>
          </p:spPr>
          <p:txBody>
            <a:bodyPr wrap="square" lIns="0" tIns="0" rIns="0" bIns="0">
              <a:spAutoFit/>
            </a:bodyPr>
            <a:lstStyle/>
            <a:p>
              <a:pPr algn="ctr">
                <a:lnSpc>
                  <a:spcPts val="1600"/>
                </a:lnSpc>
                <a:defRPr/>
              </a:pPr>
              <a:r>
                <a:rPr lang="en-US" sz="1400" b="1" spc="-80" dirty="0">
                  <a:ln w="3175">
                    <a:noFill/>
                  </a:ln>
                  <a:latin typeface="Arial" charset="0"/>
                  <a:cs typeface="Segoe UI" pitchFamily="34" charset="0"/>
                </a:rPr>
                <a:t>Application Type</a:t>
              </a:r>
            </a:p>
          </p:txBody>
        </p:sp>
      </p:grpSp>
      <p:sp>
        <p:nvSpPr>
          <p:cNvPr id="12" name="TextBox 3"/>
          <p:cNvSpPr txBox="1">
            <a:spLocks noChangeArrowheads="1"/>
          </p:cNvSpPr>
          <p:nvPr/>
        </p:nvSpPr>
        <p:spPr bwMode="auto">
          <a:xfrm>
            <a:off x="990600" y="152400"/>
            <a:ext cx="7848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tLang="en-US" sz="2800" b="1">
                <a:solidFill>
                  <a:schemeClr val="bg2"/>
                </a:solidFill>
              </a:rPr>
              <a:t>Testing</a:t>
            </a:r>
            <a:endParaRPr lang="en-US" altLang="en-US" sz="2800">
              <a:solidFill>
                <a:schemeClr val="bg2"/>
              </a:solidFill>
            </a:endParaRPr>
          </a:p>
        </p:txBody>
      </p:sp>
      <p:sp>
        <p:nvSpPr>
          <p:cNvPr id="17" name="Line 29"/>
          <p:cNvSpPr>
            <a:spLocks noChangeShapeType="1"/>
          </p:cNvSpPr>
          <p:nvPr/>
        </p:nvSpPr>
        <p:spPr bwMode="auto">
          <a:xfrm flipV="1">
            <a:off x="6210299" y="1935162"/>
            <a:ext cx="723899" cy="157163"/>
          </a:xfrm>
          <a:prstGeom prst="line">
            <a:avLst/>
          </a:prstGeom>
          <a:noFill/>
          <a:ln w="28575">
            <a:solidFill>
              <a:srgbClr val="C00000"/>
            </a:solidFill>
            <a:round/>
            <a:headEnd type="oval"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AutoShape 30"/>
          <p:cNvSpPr>
            <a:spLocks/>
          </p:cNvSpPr>
          <p:nvPr/>
        </p:nvSpPr>
        <p:spPr bwMode="auto">
          <a:xfrm rot="10800000" flipH="1">
            <a:off x="6934200" y="1295400"/>
            <a:ext cx="76200" cy="1676400"/>
          </a:xfrm>
          <a:prstGeom prst="leftBracket">
            <a:avLst>
              <a:gd name="adj" fmla="val 81176"/>
            </a:avLst>
          </a:prstGeom>
          <a:noFill/>
          <a:ln w="28575">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5000"/>
              </a:lnSpc>
              <a:spcBef>
                <a:spcPct val="50000"/>
              </a:spcBef>
            </a:pPr>
            <a:endParaRPr lang="en-US" altLang="en-US" sz="1000" b="1">
              <a:latin typeface="Verdana" pitchFamily="34" charset="0"/>
            </a:endParaRPr>
          </a:p>
        </p:txBody>
      </p:sp>
      <p:sp>
        <p:nvSpPr>
          <p:cNvPr id="19" name="Text Box 6"/>
          <p:cNvSpPr txBox="1">
            <a:spLocks noChangeArrowheads="1"/>
          </p:cNvSpPr>
          <p:nvPr/>
        </p:nvSpPr>
        <p:spPr bwMode="auto">
          <a:xfrm>
            <a:off x="7010400" y="1219200"/>
            <a:ext cx="1905000" cy="1361911"/>
          </a:xfrm>
          <a:prstGeom prst="rect">
            <a:avLst/>
          </a:prstGeom>
          <a:noFill/>
          <a:ln w="9525" algn="ctr">
            <a:noFill/>
            <a:miter lim="800000"/>
            <a:headEnd/>
            <a:tailEnd/>
          </a:ln>
        </p:spPr>
        <p:txBody>
          <a:bodyPr>
            <a:spAutoFit/>
          </a:bodyPr>
          <a:lstStyle/>
          <a:p>
            <a:pPr marL="115888" indent="-115888">
              <a:lnSpc>
                <a:spcPts val="1500"/>
              </a:lnSpc>
              <a:spcBef>
                <a:spcPts val="600"/>
              </a:spcBef>
              <a:buClr>
                <a:schemeClr val="accent1">
                  <a:lumMod val="75000"/>
                </a:schemeClr>
              </a:buClr>
              <a:buSzPct val="105000"/>
              <a:buFont typeface="Arial" pitchFamily="34" charset="0"/>
              <a:buChar char="•"/>
              <a:defRPr/>
            </a:pPr>
            <a:r>
              <a:rPr lang="en-US" sz="1200" dirty="0">
                <a:latin typeface="+mj-lt"/>
                <a:cs typeface="Arial" pitchFamily="34" charset="0"/>
              </a:rPr>
              <a:t>Web Application Testing             </a:t>
            </a:r>
          </a:p>
          <a:p>
            <a:pPr marL="115888" indent="-115888">
              <a:lnSpc>
                <a:spcPts val="1500"/>
              </a:lnSpc>
              <a:spcBef>
                <a:spcPts val="600"/>
              </a:spcBef>
              <a:buClr>
                <a:schemeClr val="accent1">
                  <a:lumMod val="75000"/>
                </a:schemeClr>
              </a:buClr>
              <a:buSzPct val="105000"/>
              <a:buFont typeface="Arial" pitchFamily="34" charset="0"/>
              <a:buChar char="•"/>
              <a:defRPr/>
            </a:pPr>
            <a:r>
              <a:rPr lang="en-US" sz="1200" dirty="0">
                <a:latin typeface="+mj-lt"/>
                <a:cs typeface="Arial" pitchFamily="34" charset="0"/>
              </a:rPr>
              <a:t>Package Software Testing</a:t>
            </a:r>
          </a:p>
          <a:p>
            <a:pPr marL="115888" indent="-115888">
              <a:lnSpc>
                <a:spcPts val="1500"/>
              </a:lnSpc>
              <a:spcBef>
                <a:spcPts val="600"/>
              </a:spcBef>
              <a:buClr>
                <a:schemeClr val="accent1">
                  <a:lumMod val="75000"/>
                </a:schemeClr>
              </a:buClr>
              <a:buSzPct val="105000"/>
              <a:buFont typeface="Arial" pitchFamily="34" charset="0"/>
              <a:buChar char="•"/>
              <a:defRPr/>
            </a:pPr>
            <a:r>
              <a:rPr lang="en-US" sz="1200" dirty="0">
                <a:latin typeface="+mj-lt"/>
                <a:cs typeface="Arial" pitchFamily="34" charset="0"/>
              </a:rPr>
              <a:t>Mobile Testing</a:t>
            </a:r>
          </a:p>
          <a:p>
            <a:pPr marL="115888" indent="-115888">
              <a:lnSpc>
                <a:spcPts val="1500"/>
              </a:lnSpc>
              <a:spcBef>
                <a:spcPts val="600"/>
              </a:spcBef>
              <a:buClr>
                <a:schemeClr val="accent1">
                  <a:lumMod val="75000"/>
                </a:schemeClr>
              </a:buClr>
              <a:buSzPct val="105000"/>
              <a:buFont typeface="Arial" pitchFamily="34" charset="0"/>
              <a:buChar char="•"/>
              <a:defRPr/>
            </a:pPr>
            <a:r>
              <a:rPr lang="en-US" sz="1200" dirty="0">
                <a:latin typeface="+mj-lt"/>
                <a:cs typeface="Arial" pitchFamily="34" charset="0"/>
              </a:rPr>
              <a:t>Client Server Testing</a:t>
            </a:r>
          </a:p>
          <a:p>
            <a:pPr marL="115888" indent="-115888">
              <a:lnSpc>
                <a:spcPts val="1500"/>
              </a:lnSpc>
              <a:spcBef>
                <a:spcPts val="600"/>
              </a:spcBef>
              <a:buClr>
                <a:schemeClr val="accent1">
                  <a:lumMod val="75000"/>
                </a:schemeClr>
              </a:buClr>
              <a:buSzPct val="105000"/>
              <a:buFont typeface="Arial" pitchFamily="34" charset="0"/>
              <a:buChar char="•"/>
              <a:defRPr/>
            </a:pPr>
            <a:r>
              <a:rPr lang="en-US" sz="1200" dirty="0">
                <a:latin typeface="+mj-lt"/>
                <a:cs typeface="Arial" pitchFamily="34" charset="0"/>
              </a:rPr>
              <a:t>Cloud Testing</a:t>
            </a:r>
          </a:p>
        </p:txBody>
      </p:sp>
      <p:sp>
        <p:nvSpPr>
          <p:cNvPr id="22" name="Rectangle 21"/>
          <p:cNvSpPr/>
          <p:nvPr/>
        </p:nvSpPr>
        <p:spPr bwMode="auto">
          <a:xfrm>
            <a:off x="3124200" y="3475038"/>
            <a:ext cx="1143000" cy="411162"/>
          </a:xfrm>
          <a:prstGeom prst="rect">
            <a:avLst/>
          </a:prstGeom>
        </p:spPr>
        <p:txBody>
          <a:bodyPr lIns="0" tIns="0" rIns="0" bIns="0">
            <a:spAutoFit/>
          </a:bodyPr>
          <a:lstStyle/>
          <a:p>
            <a:pPr algn="ctr">
              <a:lnSpc>
                <a:spcPts val="1600"/>
              </a:lnSpc>
              <a:defRPr/>
            </a:pPr>
            <a:r>
              <a:rPr lang="en-US" sz="1400" b="1" spc="-80" dirty="0">
                <a:ln w="3175">
                  <a:noFill/>
                </a:ln>
                <a:latin typeface="Arial" charset="0"/>
                <a:cs typeface="Segoe UI" pitchFamily="34" charset="0"/>
              </a:rPr>
              <a:t>Managed Services</a:t>
            </a:r>
          </a:p>
        </p:txBody>
      </p:sp>
      <p:sp>
        <p:nvSpPr>
          <p:cNvPr id="23" name="Rectangle 22"/>
          <p:cNvSpPr/>
          <p:nvPr/>
        </p:nvSpPr>
        <p:spPr bwMode="auto">
          <a:xfrm>
            <a:off x="5486400" y="3475038"/>
            <a:ext cx="838200" cy="411162"/>
          </a:xfrm>
          <a:prstGeom prst="rect">
            <a:avLst/>
          </a:prstGeom>
        </p:spPr>
        <p:txBody>
          <a:bodyPr lIns="0" tIns="0" rIns="0" bIns="0">
            <a:spAutoFit/>
          </a:bodyPr>
          <a:lstStyle/>
          <a:p>
            <a:pPr algn="ctr">
              <a:lnSpc>
                <a:spcPts val="1600"/>
              </a:lnSpc>
              <a:defRPr/>
            </a:pPr>
            <a:r>
              <a:rPr lang="en-US" sz="1400" b="1" spc="-80" dirty="0">
                <a:ln w="3175">
                  <a:noFill/>
                </a:ln>
                <a:latin typeface="Arial" charset="0"/>
                <a:cs typeface="Segoe UI" pitchFamily="34" charset="0"/>
              </a:rPr>
              <a:t>Testing Modes</a:t>
            </a:r>
          </a:p>
        </p:txBody>
      </p:sp>
      <p:sp>
        <p:nvSpPr>
          <p:cNvPr id="24" name="Text Box 6"/>
          <p:cNvSpPr txBox="1">
            <a:spLocks noChangeArrowheads="1"/>
          </p:cNvSpPr>
          <p:nvPr/>
        </p:nvSpPr>
        <p:spPr bwMode="auto">
          <a:xfrm>
            <a:off x="685800" y="3352801"/>
            <a:ext cx="1676400" cy="2092881"/>
          </a:xfrm>
          <a:prstGeom prst="rect">
            <a:avLst/>
          </a:prstGeom>
          <a:noFill/>
          <a:ln w="9525" algn="ctr">
            <a:noFill/>
            <a:miter lim="800000"/>
            <a:headEnd/>
            <a:tailEnd/>
          </a:ln>
        </p:spPr>
        <p:txBody>
          <a:bodyPr wrap="square">
            <a:spAutoFit/>
          </a:bodyPr>
          <a:lstStyle/>
          <a:p>
            <a:pPr marL="115888" indent="-115888">
              <a:lnSpc>
                <a:spcPts val="1500"/>
              </a:lnSpc>
              <a:spcBef>
                <a:spcPts val="600"/>
              </a:spcBef>
              <a:buClr>
                <a:schemeClr val="accent1">
                  <a:lumMod val="75000"/>
                </a:schemeClr>
              </a:buClr>
              <a:buSzPct val="105000"/>
              <a:buFont typeface="Arial" pitchFamily="34" charset="0"/>
              <a:buChar char="•"/>
              <a:defRPr/>
            </a:pPr>
            <a:r>
              <a:rPr lang="en-US" sz="1200" dirty="0">
                <a:latin typeface="+mj-lt"/>
                <a:cs typeface="Arial" pitchFamily="34" charset="0"/>
              </a:rPr>
              <a:t>Functional Testing</a:t>
            </a:r>
          </a:p>
          <a:p>
            <a:pPr marL="115888" indent="-115888">
              <a:lnSpc>
                <a:spcPts val="1500"/>
              </a:lnSpc>
              <a:spcBef>
                <a:spcPts val="600"/>
              </a:spcBef>
              <a:buClr>
                <a:schemeClr val="accent1">
                  <a:lumMod val="75000"/>
                </a:schemeClr>
              </a:buClr>
              <a:buSzPct val="105000"/>
              <a:buFont typeface="Arial" pitchFamily="34" charset="0"/>
              <a:buChar char="•"/>
              <a:defRPr/>
            </a:pPr>
            <a:r>
              <a:rPr lang="en-US" sz="1200" dirty="0">
                <a:latin typeface="+mj-lt"/>
                <a:cs typeface="Arial" pitchFamily="34" charset="0"/>
              </a:rPr>
              <a:t>Integration Testing</a:t>
            </a:r>
          </a:p>
          <a:p>
            <a:pPr marL="115888" indent="-115888">
              <a:lnSpc>
                <a:spcPts val="1500"/>
              </a:lnSpc>
              <a:spcBef>
                <a:spcPts val="600"/>
              </a:spcBef>
              <a:buClr>
                <a:schemeClr val="accent1">
                  <a:lumMod val="75000"/>
                </a:schemeClr>
              </a:buClr>
              <a:buSzPct val="105000"/>
              <a:buFont typeface="Arial" pitchFamily="34" charset="0"/>
              <a:buChar char="•"/>
              <a:defRPr/>
            </a:pPr>
            <a:r>
              <a:rPr lang="en-US" sz="1200" dirty="0">
                <a:latin typeface="+mj-lt"/>
                <a:cs typeface="Arial" pitchFamily="34" charset="0"/>
              </a:rPr>
              <a:t>Performance Testing</a:t>
            </a:r>
          </a:p>
          <a:p>
            <a:pPr marL="115888" indent="-115888">
              <a:lnSpc>
                <a:spcPts val="1500"/>
              </a:lnSpc>
              <a:spcBef>
                <a:spcPts val="600"/>
              </a:spcBef>
              <a:buClr>
                <a:schemeClr val="accent1">
                  <a:lumMod val="75000"/>
                </a:schemeClr>
              </a:buClr>
              <a:buSzPct val="105000"/>
              <a:buFont typeface="Arial" pitchFamily="34" charset="0"/>
              <a:buChar char="•"/>
              <a:defRPr/>
            </a:pPr>
            <a:r>
              <a:rPr lang="en-US" sz="1200" dirty="0">
                <a:latin typeface="+mj-lt"/>
                <a:cs typeface="Arial" pitchFamily="34" charset="0"/>
              </a:rPr>
              <a:t>Migration Testing</a:t>
            </a:r>
          </a:p>
          <a:p>
            <a:pPr marL="115888" indent="-115888">
              <a:lnSpc>
                <a:spcPts val="1500"/>
              </a:lnSpc>
              <a:spcBef>
                <a:spcPts val="600"/>
              </a:spcBef>
              <a:buClr>
                <a:schemeClr val="accent1">
                  <a:lumMod val="75000"/>
                </a:schemeClr>
              </a:buClr>
              <a:buSzPct val="105000"/>
              <a:buFont typeface="Arial" pitchFamily="34" charset="0"/>
              <a:buChar char="•"/>
              <a:defRPr/>
            </a:pPr>
            <a:r>
              <a:rPr lang="en-US" sz="1200" dirty="0">
                <a:latin typeface="+mj-lt"/>
                <a:cs typeface="Arial" pitchFamily="34" charset="0"/>
              </a:rPr>
              <a:t>Security Testing</a:t>
            </a:r>
          </a:p>
          <a:p>
            <a:pPr marL="115888" indent="-115888">
              <a:lnSpc>
                <a:spcPts val="1500"/>
              </a:lnSpc>
              <a:spcBef>
                <a:spcPts val="600"/>
              </a:spcBef>
              <a:buClr>
                <a:schemeClr val="accent1">
                  <a:lumMod val="75000"/>
                </a:schemeClr>
              </a:buClr>
              <a:buSzPct val="105000"/>
              <a:buFont typeface="Arial" pitchFamily="34" charset="0"/>
              <a:buChar char="•"/>
              <a:defRPr/>
            </a:pPr>
            <a:r>
              <a:rPr lang="en-US" sz="1200" dirty="0">
                <a:latin typeface="+mj-lt"/>
                <a:cs typeface="Arial" pitchFamily="34" charset="0"/>
              </a:rPr>
              <a:t>Internationalization &amp; Localization Testing</a:t>
            </a:r>
          </a:p>
          <a:p>
            <a:pPr marL="115888" indent="-115888">
              <a:lnSpc>
                <a:spcPts val="1500"/>
              </a:lnSpc>
              <a:spcBef>
                <a:spcPts val="600"/>
              </a:spcBef>
              <a:buClr>
                <a:schemeClr val="accent1">
                  <a:lumMod val="75000"/>
                </a:schemeClr>
              </a:buClr>
              <a:buSzPct val="105000"/>
              <a:buFont typeface="Arial" pitchFamily="34" charset="0"/>
              <a:buChar char="•"/>
              <a:defRPr/>
            </a:pPr>
            <a:r>
              <a:rPr lang="en-US" sz="1200" dirty="0">
                <a:latin typeface="+mj-lt"/>
                <a:cs typeface="Arial" pitchFamily="34" charset="0"/>
              </a:rPr>
              <a:t>Usability Testing</a:t>
            </a:r>
          </a:p>
        </p:txBody>
      </p:sp>
      <p:sp>
        <p:nvSpPr>
          <p:cNvPr id="25" name="Left Bracket 23"/>
          <p:cNvSpPr>
            <a:spLocks/>
          </p:cNvSpPr>
          <p:nvPr/>
        </p:nvSpPr>
        <p:spPr bwMode="auto">
          <a:xfrm flipH="1">
            <a:off x="2362199" y="3475038"/>
            <a:ext cx="45719" cy="1858962"/>
          </a:xfrm>
          <a:prstGeom prst="leftBracket">
            <a:avLst>
              <a:gd name="adj" fmla="val 8278"/>
            </a:avLst>
          </a:prstGeom>
          <a:noFill/>
          <a:ln w="28575">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5000"/>
              </a:lnSpc>
              <a:spcBef>
                <a:spcPct val="50000"/>
              </a:spcBef>
            </a:pPr>
            <a:endParaRPr lang="en-US" altLang="en-US" sz="1000" b="1">
              <a:latin typeface="Verdana" pitchFamily="34" charset="0"/>
            </a:endParaRPr>
          </a:p>
        </p:txBody>
      </p:sp>
      <p:sp>
        <p:nvSpPr>
          <p:cNvPr id="26" name="Line 29"/>
          <p:cNvSpPr>
            <a:spLocks noChangeShapeType="1"/>
          </p:cNvSpPr>
          <p:nvPr/>
        </p:nvSpPr>
        <p:spPr bwMode="auto">
          <a:xfrm flipH="1">
            <a:off x="2438400" y="4038600"/>
            <a:ext cx="838200" cy="381000"/>
          </a:xfrm>
          <a:prstGeom prst="line">
            <a:avLst/>
          </a:prstGeom>
          <a:noFill/>
          <a:ln w="28575">
            <a:solidFill>
              <a:srgbClr val="C00000"/>
            </a:solidFill>
            <a:round/>
            <a:headEnd type="oval"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 name="Line 29"/>
          <p:cNvSpPr>
            <a:spLocks noChangeShapeType="1"/>
          </p:cNvSpPr>
          <p:nvPr/>
        </p:nvSpPr>
        <p:spPr bwMode="auto">
          <a:xfrm>
            <a:off x="6324600" y="3962400"/>
            <a:ext cx="609600" cy="533400"/>
          </a:xfrm>
          <a:prstGeom prst="line">
            <a:avLst/>
          </a:prstGeom>
          <a:noFill/>
          <a:ln w="28575">
            <a:solidFill>
              <a:srgbClr val="C00000"/>
            </a:solidFill>
            <a:round/>
            <a:headEnd type="oval"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Text Box 6"/>
          <p:cNvSpPr txBox="1">
            <a:spLocks noChangeArrowheads="1"/>
          </p:cNvSpPr>
          <p:nvPr/>
        </p:nvSpPr>
        <p:spPr bwMode="auto">
          <a:xfrm>
            <a:off x="7010400" y="4246563"/>
            <a:ext cx="1905000" cy="554037"/>
          </a:xfrm>
          <a:prstGeom prst="rect">
            <a:avLst/>
          </a:prstGeom>
          <a:noFill/>
          <a:ln w="9525" algn="ctr">
            <a:noFill/>
            <a:miter lim="800000"/>
            <a:headEnd/>
            <a:tailEnd/>
          </a:ln>
        </p:spPr>
        <p:txBody>
          <a:bodyPr>
            <a:spAutoFit/>
          </a:bodyPr>
          <a:lstStyle/>
          <a:p>
            <a:pPr marL="115888" indent="-115888">
              <a:lnSpc>
                <a:spcPts val="1500"/>
              </a:lnSpc>
              <a:spcBef>
                <a:spcPts val="600"/>
              </a:spcBef>
              <a:buClr>
                <a:schemeClr val="accent1">
                  <a:lumMod val="75000"/>
                </a:schemeClr>
              </a:buClr>
              <a:buSzPct val="105000"/>
              <a:buFont typeface="Arial" pitchFamily="34" charset="0"/>
              <a:buChar char="•"/>
              <a:defRPr/>
            </a:pPr>
            <a:r>
              <a:rPr lang="en-US" sz="1200" dirty="0">
                <a:latin typeface="+mj-lt"/>
                <a:cs typeface="Arial" pitchFamily="34" charset="0"/>
              </a:rPr>
              <a:t>Manual Testing</a:t>
            </a:r>
          </a:p>
          <a:p>
            <a:pPr marL="115888" indent="-115888">
              <a:lnSpc>
                <a:spcPts val="1500"/>
              </a:lnSpc>
              <a:spcBef>
                <a:spcPts val="600"/>
              </a:spcBef>
              <a:buClr>
                <a:schemeClr val="accent1">
                  <a:lumMod val="75000"/>
                </a:schemeClr>
              </a:buClr>
              <a:buSzPct val="105000"/>
              <a:buFont typeface="Arial" pitchFamily="34" charset="0"/>
              <a:buChar char="•"/>
              <a:defRPr/>
            </a:pPr>
            <a:r>
              <a:rPr lang="en-US" altLang="en-US" sz="1200" dirty="0">
                <a:latin typeface="+mj-lt"/>
                <a:cs typeface="Arial" pitchFamily="34" charset="0"/>
              </a:rPr>
              <a:t>Automated Testing</a:t>
            </a:r>
          </a:p>
        </p:txBody>
      </p:sp>
      <p:sp>
        <p:nvSpPr>
          <p:cNvPr id="29" name="AutoShape 30"/>
          <p:cNvSpPr>
            <a:spLocks/>
          </p:cNvSpPr>
          <p:nvPr/>
        </p:nvSpPr>
        <p:spPr bwMode="auto">
          <a:xfrm rot="10800000" flipH="1">
            <a:off x="6934200" y="4191000"/>
            <a:ext cx="76200" cy="685800"/>
          </a:xfrm>
          <a:prstGeom prst="leftBracket">
            <a:avLst>
              <a:gd name="adj" fmla="val 81125"/>
            </a:avLst>
          </a:prstGeom>
          <a:noFill/>
          <a:ln w="28575">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5000"/>
              </a:lnSpc>
              <a:spcBef>
                <a:spcPct val="50000"/>
              </a:spcBef>
            </a:pPr>
            <a:endParaRPr lang="en-US" altLang="en-US" sz="1000" b="1">
              <a:latin typeface="Verdana" pitchFamily="34" charset="0"/>
            </a:endParaRPr>
          </a:p>
        </p:txBody>
      </p:sp>
      <p:pic>
        <p:nvPicPr>
          <p:cNvPr id="30"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53297" y="5943600"/>
            <a:ext cx="3690703" cy="57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53851456"/>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IN" sz="3200" b="1" dirty="0" smtClean="0">
                <a:solidFill>
                  <a:srgbClr val="FF0000"/>
                </a:solidFill>
              </a:rPr>
              <a:t>Content Management Services</a:t>
            </a:r>
            <a:endParaRPr lang="en-US" sz="3200" dirty="0"/>
          </a:p>
        </p:txBody>
      </p:sp>
      <p:sp>
        <p:nvSpPr>
          <p:cNvPr id="3" name="Content Placeholder 2"/>
          <p:cNvSpPr>
            <a:spLocks noGrp="1"/>
          </p:cNvSpPr>
          <p:nvPr>
            <p:ph idx="1"/>
          </p:nvPr>
        </p:nvSpPr>
        <p:spPr/>
        <p:txBody>
          <a:bodyPr/>
          <a:lstStyle/>
          <a:p>
            <a:endParaRPr lang="en-US" dirty="0"/>
          </a:p>
        </p:txBody>
      </p:sp>
      <p:grpSp>
        <p:nvGrpSpPr>
          <p:cNvPr id="4" name="Group 34"/>
          <p:cNvGrpSpPr>
            <a:grpSpLocks/>
          </p:cNvGrpSpPr>
          <p:nvPr/>
        </p:nvGrpSpPr>
        <p:grpSpPr bwMode="auto">
          <a:xfrm>
            <a:off x="472631" y="1219200"/>
            <a:ext cx="8686800" cy="5424488"/>
            <a:chOff x="-155097" y="1066800"/>
            <a:chExt cx="8994297" cy="5424488"/>
          </a:xfrm>
        </p:grpSpPr>
        <p:grpSp>
          <p:nvGrpSpPr>
            <p:cNvPr id="5" name="Group 35"/>
            <p:cNvGrpSpPr>
              <a:grpSpLocks/>
            </p:cNvGrpSpPr>
            <p:nvPr/>
          </p:nvGrpSpPr>
          <p:grpSpPr bwMode="auto">
            <a:xfrm>
              <a:off x="2225675" y="1676400"/>
              <a:ext cx="4175125" cy="3648075"/>
              <a:chOff x="2378076" y="1057274"/>
              <a:chExt cx="4175125" cy="3648075"/>
            </a:xfrm>
          </p:grpSpPr>
          <p:sp>
            <p:nvSpPr>
              <p:cNvPr id="32" name="Oval 31"/>
              <p:cNvSpPr/>
              <p:nvPr/>
            </p:nvSpPr>
            <p:spPr bwMode="auto">
              <a:xfrm>
                <a:off x="2590801" y="1057274"/>
                <a:ext cx="3740191" cy="3634741"/>
              </a:xfrm>
              <a:prstGeom prst="ellipse">
                <a:avLst/>
              </a:prstGeom>
              <a:gradFill flip="none" rotWithShape="1">
                <a:gsLst>
                  <a:gs pos="0">
                    <a:srgbClr val="071B3B"/>
                  </a:gs>
                  <a:gs pos="60000">
                    <a:srgbClr val="0F3B83"/>
                  </a:gs>
                  <a:gs pos="100000">
                    <a:srgbClr val="2268E6"/>
                  </a:gs>
                </a:gsLst>
                <a:path path="circle">
                  <a:fillToRect l="50000" t="50000" r="50000" b="50000"/>
                </a:path>
                <a:tileRect/>
              </a:gradFill>
              <a:ln/>
              <a:scene3d>
                <a:camera prst="orthographicFront">
                  <a:rot lat="0" lon="0" rev="0"/>
                </a:camera>
                <a:lightRig rig="threePt" dir="t">
                  <a:rot lat="0" lon="0" rev="1200000"/>
                </a:lightRig>
              </a:scene3d>
              <a:sp3d>
                <a:bevelT w="228600" h="25400"/>
              </a:sp3d>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sz="2400">
                  <a:solidFill>
                    <a:srgbClr val="FFFFFF"/>
                  </a:solidFill>
                </a:endParaRPr>
              </a:p>
            </p:txBody>
          </p:sp>
          <p:pic>
            <p:nvPicPr>
              <p:cNvPr id="33" name="Picture 2" descr="\\SERVER3\Restrict\FTP_Root\Clients\White_Whale\2-20070_TAP_Airlift\Art\6-star pie cut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652182">
                <a:off x="2679701" y="831849"/>
                <a:ext cx="3571875" cy="417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AutoShape 8"/>
            <p:cNvSpPr>
              <a:spLocks/>
            </p:cNvSpPr>
            <p:nvPr/>
          </p:nvSpPr>
          <p:spPr bwMode="auto">
            <a:xfrm>
              <a:off x="6096000" y="1066800"/>
              <a:ext cx="76200" cy="1447800"/>
            </a:xfrm>
            <a:prstGeom prst="leftBracket">
              <a:avLst>
                <a:gd name="adj" fmla="val 81190"/>
              </a:avLst>
            </a:prstGeom>
            <a:noFill/>
            <a:ln w="28575">
              <a:solidFill>
                <a:srgbClr val="996633"/>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5000"/>
                </a:lnSpc>
                <a:spcBef>
                  <a:spcPct val="50000"/>
                </a:spcBef>
              </a:pPr>
              <a:endParaRPr lang="en-US" altLang="en-US" sz="1000" b="1">
                <a:latin typeface="Verdana" pitchFamily="34" charset="0"/>
              </a:endParaRPr>
            </a:p>
          </p:txBody>
        </p:sp>
        <p:sp>
          <p:nvSpPr>
            <p:cNvPr id="7" name="AutoShape 24"/>
            <p:cNvSpPr>
              <a:spLocks/>
            </p:cNvSpPr>
            <p:nvPr/>
          </p:nvSpPr>
          <p:spPr bwMode="auto">
            <a:xfrm flipH="1">
              <a:off x="3505200" y="5348288"/>
              <a:ext cx="46038" cy="1143000"/>
            </a:xfrm>
            <a:prstGeom prst="leftBracket">
              <a:avLst>
                <a:gd name="adj" fmla="val 78620"/>
              </a:avLst>
            </a:prstGeom>
            <a:noFill/>
            <a:ln w="28575">
              <a:solidFill>
                <a:srgbClr val="996633"/>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8" name="AutoShape 25"/>
            <p:cNvSpPr>
              <a:spLocks/>
            </p:cNvSpPr>
            <p:nvPr/>
          </p:nvSpPr>
          <p:spPr bwMode="auto">
            <a:xfrm>
              <a:off x="6781800" y="3276600"/>
              <a:ext cx="109538" cy="1066800"/>
            </a:xfrm>
            <a:prstGeom prst="leftBracket">
              <a:avLst>
                <a:gd name="adj" fmla="val 81159"/>
              </a:avLst>
            </a:prstGeom>
            <a:noFill/>
            <a:ln w="28575">
              <a:solidFill>
                <a:srgbClr val="996633"/>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5000"/>
                </a:lnSpc>
                <a:spcBef>
                  <a:spcPct val="50000"/>
                </a:spcBef>
              </a:pPr>
              <a:endParaRPr lang="en-US" altLang="en-US" sz="1000" b="1">
                <a:latin typeface="Verdana" pitchFamily="34" charset="0"/>
              </a:endParaRPr>
            </a:p>
          </p:txBody>
        </p:sp>
        <p:sp>
          <p:nvSpPr>
            <p:cNvPr id="9" name="AutoShape 27"/>
            <p:cNvSpPr>
              <a:spLocks/>
            </p:cNvSpPr>
            <p:nvPr/>
          </p:nvSpPr>
          <p:spPr bwMode="auto">
            <a:xfrm>
              <a:off x="6248400" y="5029200"/>
              <a:ext cx="153202" cy="928688"/>
            </a:xfrm>
            <a:prstGeom prst="leftBracket">
              <a:avLst>
                <a:gd name="adj" fmla="val 80954"/>
              </a:avLst>
            </a:prstGeom>
            <a:noFill/>
            <a:ln w="28575">
              <a:solidFill>
                <a:srgbClr val="996633"/>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5000"/>
                </a:lnSpc>
                <a:spcBef>
                  <a:spcPct val="50000"/>
                </a:spcBef>
              </a:pPr>
              <a:endParaRPr lang="en-US" altLang="en-US" sz="1000" b="1">
                <a:latin typeface="Verdana" pitchFamily="34" charset="0"/>
              </a:endParaRPr>
            </a:p>
          </p:txBody>
        </p:sp>
        <p:sp>
          <p:nvSpPr>
            <p:cNvPr id="10" name="Oval 9"/>
            <p:cNvSpPr/>
            <p:nvPr/>
          </p:nvSpPr>
          <p:spPr bwMode="auto">
            <a:xfrm>
              <a:off x="3395283" y="2667000"/>
              <a:ext cx="1797294" cy="1820809"/>
            </a:xfrm>
            <a:prstGeom prst="ellipse">
              <a:avLst/>
            </a:prstGeom>
            <a:solidFill>
              <a:srgbClr val="FFFFFF"/>
            </a:solidFill>
            <a:ln>
              <a:noFill/>
              <a:headEnd type="none" w="med" len="med"/>
              <a:tailEnd type="none" w="med" len="med"/>
            </a:ln>
            <a:effectLst>
              <a:softEdge rad="317500"/>
            </a:effectLst>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defTabSz="914099">
                <a:defRPr/>
              </a:pPr>
              <a:endParaRPr lang="en-US" sz="3200" dirty="0" err="1">
                <a:solidFill>
                  <a:srgbClr val="FFFFFF"/>
                </a:solidFill>
                <a:latin typeface="Segoe" pitchFamily="34" charset="0"/>
              </a:endParaRPr>
            </a:p>
          </p:txBody>
        </p:sp>
        <p:grpSp>
          <p:nvGrpSpPr>
            <p:cNvPr id="11" name="Group 37"/>
            <p:cNvGrpSpPr>
              <a:grpSpLocks/>
            </p:cNvGrpSpPr>
            <p:nvPr/>
          </p:nvGrpSpPr>
          <p:grpSpPr bwMode="auto">
            <a:xfrm>
              <a:off x="2527413" y="2190226"/>
              <a:ext cx="3699844" cy="2782348"/>
              <a:chOff x="2679775" y="1571909"/>
              <a:chExt cx="3699883" cy="2780919"/>
            </a:xfrm>
          </p:grpSpPr>
          <p:sp>
            <p:nvSpPr>
              <p:cNvPr id="26" name="Rectangle 25"/>
              <p:cNvSpPr/>
              <p:nvPr/>
            </p:nvSpPr>
            <p:spPr bwMode="auto">
              <a:xfrm>
                <a:off x="4967822" y="2409209"/>
                <a:ext cx="1411836" cy="172355"/>
              </a:xfrm>
              <a:prstGeom prst="rect">
                <a:avLst/>
              </a:prstGeom>
            </p:spPr>
            <p:txBody>
              <a:bodyPr lIns="0" tIns="0" rIns="0" bIns="0">
                <a:spAutoFit/>
              </a:bodyPr>
              <a:lstStyle/>
              <a:p>
                <a:pPr algn="ctr">
                  <a:lnSpc>
                    <a:spcPct val="80000"/>
                  </a:lnSpc>
                  <a:defRPr/>
                </a:pPr>
                <a:r>
                  <a:rPr lang="en-US" sz="1400" b="1" spc="-80" dirty="0">
                    <a:ln w="3175">
                      <a:noFill/>
                    </a:ln>
                    <a:gradFill>
                      <a:gsLst>
                        <a:gs pos="50000">
                          <a:srgbClr val="FFFFFF"/>
                        </a:gs>
                        <a:gs pos="100000">
                          <a:srgbClr val="FFFFFF"/>
                        </a:gs>
                      </a:gsLst>
                      <a:lin ang="5400000" scaled="0"/>
                    </a:gradFill>
                    <a:latin typeface="Arial" charset="0"/>
                    <a:cs typeface="Segoe UI" pitchFamily="34" charset="0"/>
                  </a:rPr>
                  <a:t>Communities</a:t>
                </a:r>
              </a:p>
            </p:txBody>
          </p:sp>
          <p:sp>
            <p:nvSpPr>
              <p:cNvPr id="27" name="Rectangle 26"/>
              <p:cNvSpPr/>
              <p:nvPr/>
            </p:nvSpPr>
            <p:spPr bwMode="auto">
              <a:xfrm>
                <a:off x="3784349" y="4180942"/>
                <a:ext cx="1294324" cy="171886"/>
              </a:xfrm>
              <a:prstGeom prst="rect">
                <a:avLst/>
              </a:prstGeom>
            </p:spPr>
            <p:txBody>
              <a:bodyPr lIns="0" tIns="0" rIns="0" bIns="0">
                <a:spAutoFit/>
              </a:bodyPr>
              <a:lstStyle/>
              <a:p>
                <a:pPr algn="ctr">
                  <a:lnSpc>
                    <a:spcPct val="80000"/>
                  </a:lnSpc>
                  <a:defRPr/>
                </a:pPr>
                <a:r>
                  <a:rPr lang="en-US" sz="1400" b="1" spc="-80" dirty="0">
                    <a:ln w="3175">
                      <a:noFill/>
                    </a:ln>
                    <a:gradFill>
                      <a:gsLst>
                        <a:gs pos="50000">
                          <a:srgbClr val="FFFFFF"/>
                        </a:gs>
                        <a:gs pos="100000">
                          <a:srgbClr val="FFFFFF"/>
                        </a:gs>
                      </a:gsLst>
                      <a:lin ang="5400000" scaled="0"/>
                    </a:gradFill>
                    <a:latin typeface="Arial" charset="0"/>
                    <a:cs typeface="Segoe UI" pitchFamily="34" charset="0"/>
                  </a:rPr>
                  <a:t>Search</a:t>
                </a:r>
              </a:p>
            </p:txBody>
          </p:sp>
          <p:sp>
            <p:nvSpPr>
              <p:cNvPr id="28" name="Rectangle 27"/>
              <p:cNvSpPr/>
              <p:nvPr/>
            </p:nvSpPr>
            <p:spPr bwMode="auto">
              <a:xfrm>
                <a:off x="3863248" y="1571909"/>
                <a:ext cx="1294325" cy="171886"/>
              </a:xfrm>
              <a:prstGeom prst="rect">
                <a:avLst/>
              </a:prstGeom>
            </p:spPr>
            <p:txBody>
              <a:bodyPr lIns="0" tIns="0" rIns="0" bIns="0">
                <a:spAutoFit/>
              </a:bodyPr>
              <a:lstStyle/>
              <a:p>
                <a:pPr algn="ctr">
                  <a:lnSpc>
                    <a:spcPct val="80000"/>
                  </a:lnSpc>
                  <a:defRPr/>
                </a:pPr>
                <a:r>
                  <a:rPr lang="en-US" sz="1400" b="1" spc="-80" dirty="0">
                    <a:ln w="3175">
                      <a:noFill/>
                    </a:ln>
                    <a:gradFill>
                      <a:gsLst>
                        <a:gs pos="50000">
                          <a:srgbClr val="FFFFFF"/>
                        </a:gs>
                        <a:gs pos="100000">
                          <a:srgbClr val="FFFFFF"/>
                        </a:gs>
                      </a:gsLst>
                      <a:lin ang="5400000" scaled="0"/>
                    </a:gradFill>
                    <a:latin typeface="Arial" charset="0"/>
                    <a:cs typeface="Segoe UI" pitchFamily="34" charset="0"/>
                  </a:rPr>
                  <a:t>Sites</a:t>
                </a:r>
              </a:p>
            </p:txBody>
          </p:sp>
          <p:sp>
            <p:nvSpPr>
              <p:cNvPr id="29" name="Rectangle 28"/>
              <p:cNvSpPr/>
              <p:nvPr/>
            </p:nvSpPr>
            <p:spPr bwMode="auto">
              <a:xfrm>
                <a:off x="2679775" y="2048438"/>
                <a:ext cx="1415823" cy="171886"/>
              </a:xfrm>
              <a:prstGeom prst="rect">
                <a:avLst/>
              </a:prstGeom>
            </p:spPr>
            <p:txBody>
              <a:bodyPr lIns="0" tIns="0" rIns="0" bIns="0">
                <a:spAutoFit/>
              </a:bodyPr>
              <a:lstStyle/>
              <a:p>
                <a:pPr algn="ctr">
                  <a:lnSpc>
                    <a:spcPct val="80000"/>
                  </a:lnSpc>
                  <a:defRPr/>
                </a:pPr>
                <a:r>
                  <a:rPr lang="en-US" sz="1400" b="1" spc="-80" dirty="0">
                    <a:ln w="3175">
                      <a:noFill/>
                    </a:ln>
                    <a:gradFill>
                      <a:gsLst>
                        <a:gs pos="50000">
                          <a:srgbClr val="FFFFFF"/>
                        </a:gs>
                        <a:gs pos="100000">
                          <a:srgbClr val="FFFFFF"/>
                        </a:gs>
                      </a:gsLst>
                      <a:lin ang="5400000" scaled="0"/>
                    </a:gradFill>
                    <a:latin typeface="Arial" charset="0"/>
                    <a:cs typeface="Segoe UI" pitchFamily="34" charset="0"/>
                  </a:rPr>
                  <a:t>Composites</a:t>
                </a:r>
              </a:p>
            </p:txBody>
          </p:sp>
          <p:sp>
            <p:nvSpPr>
              <p:cNvPr id="30" name="Rectangle 29"/>
              <p:cNvSpPr/>
              <p:nvPr/>
            </p:nvSpPr>
            <p:spPr bwMode="auto">
              <a:xfrm>
                <a:off x="5204516" y="3571655"/>
                <a:ext cx="935960" cy="171886"/>
              </a:xfrm>
              <a:prstGeom prst="rect">
                <a:avLst/>
              </a:prstGeom>
            </p:spPr>
            <p:txBody>
              <a:bodyPr lIns="0" tIns="0" rIns="0" bIns="0">
                <a:spAutoFit/>
              </a:bodyPr>
              <a:lstStyle/>
              <a:p>
                <a:pPr algn="ctr">
                  <a:lnSpc>
                    <a:spcPct val="80000"/>
                  </a:lnSpc>
                  <a:defRPr/>
                </a:pPr>
                <a:r>
                  <a:rPr lang="en-US" sz="1400" b="1" spc="-80" dirty="0">
                    <a:ln w="3175">
                      <a:noFill/>
                    </a:ln>
                    <a:gradFill>
                      <a:gsLst>
                        <a:gs pos="50000">
                          <a:srgbClr val="FFFFFF"/>
                        </a:gs>
                        <a:gs pos="100000">
                          <a:srgbClr val="FFFFFF"/>
                        </a:gs>
                      </a:gsLst>
                      <a:lin ang="5400000" scaled="0"/>
                    </a:gradFill>
                    <a:latin typeface="Arial" charset="0"/>
                    <a:cs typeface="Segoe UI" pitchFamily="34" charset="0"/>
                  </a:rPr>
                  <a:t>Content</a:t>
                </a:r>
              </a:p>
            </p:txBody>
          </p:sp>
          <p:sp>
            <p:nvSpPr>
              <p:cNvPr id="31" name="Rectangle 30"/>
              <p:cNvSpPr/>
              <p:nvPr/>
            </p:nvSpPr>
            <p:spPr bwMode="auto">
              <a:xfrm>
                <a:off x="2837571" y="3399770"/>
                <a:ext cx="914111" cy="171886"/>
              </a:xfrm>
              <a:prstGeom prst="rect">
                <a:avLst/>
              </a:prstGeom>
            </p:spPr>
            <p:txBody>
              <a:bodyPr lIns="0" tIns="0" rIns="0" bIns="0">
                <a:spAutoFit/>
              </a:bodyPr>
              <a:lstStyle/>
              <a:p>
                <a:pPr algn="ctr">
                  <a:lnSpc>
                    <a:spcPct val="80000"/>
                  </a:lnSpc>
                  <a:defRPr/>
                </a:pPr>
                <a:r>
                  <a:rPr lang="en-US" sz="1400" b="1" spc="-80" dirty="0">
                    <a:ln w="3175">
                      <a:noFill/>
                    </a:ln>
                    <a:gradFill>
                      <a:gsLst>
                        <a:gs pos="50000">
                          <a:srgbClr val="FFFFFF"/>
                        </a:gs>
                        <a:gs pos="100000">
                          <a:srgbClr val="FFFFFF"/>
                        </a:gs>
                      </a:gsLst>
                      <a:lin ang="5400000" scaled="0"/>
                    </a:gradFill>
                    <a:latin typeface="Arial" charset="0"/>
                    <a:cs typeface="Segoe UI" pitchFamily="34" charset="0"/>
                  </a:rPr>
                  <a:t>Insights</a:t>
                </a:r>
              </a:p>
            </p:txBody>
          </p:sp>
        </p:grpSp>
        <p:sp>
          <p:nvSpPr>
            <p:cNvPr id="12" name="Text Placeholder 1"/>
            <p:cNvSpPr txBox="1">
              <a:spLocks/>
            </p:cNvSpPr>
            <p:nvPr/>
          </p:nvSpPr>
          <p:spPr>
            <a:xfrm>
              <a:off x="-155097" y="1752600"/>
              <a:ext cx="2437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31775" indent="-231775">
                <a:spcBef>
                  <a:spcPct val="20000"/>
                </a:spcBef>
                <a:buFont typeface="Arial" charset="0"/>
                <a:buChar char="•"/>
                <a:defRPr/>
              </a:pPr>
              <a:r>
                <a:rPr lang="en-US" sz="1200" dirty="0">
                  <a:solidFill>
                    <a:schemeClr val="tx1"/>
                  </a:solidFill>
                  <a:latin typeface="+mj-lt"/>
                  <a:cs typeface="Arial" pitchFamily="34" charset="0"/>
                </a:rPr>
                <a:t>Rich Web based front-ends </a:t>
              </a:r>
            </a:p>
            <a:p>
              <a:pPr marL="231775" indent="-231775">
                <a:spcBef>
                  <a:spcPct val="20000"/>
                </a:spcBef>
                <a:buFont typeface="Arial" charset="0"/>
                <a:buChar char="•"/>
                <a:defRPr/>
              </a:pPr>
              <a:r>
                <a:rPr lang="en-US" sz="1200" dirty="0">
                  <a:solidFill>
                    <a:schemeClr val="tx1"/>
                  </a:solidFill>
                  <a:latin typeface="+mj-lt"/>
                  <a:cs typeface="Arial" pitchFamily="34" charset="0"/>
                </a:rPr>
                <a:t>LOB actions, pluggable </a:t>
              </a:r>
            </a:p>
            <a:p>
              <a:pPr marL="231775" indent="-231775">
                <a:spcBef>
                  <a:spcPct val="20000"/>
                </a:spcBef>
                <a:buFont typeface="Arial" charset="0"/>
                <a:buChar char="•"/>
                <a:defRPr/>
              </a:pPr>
              <a:r>
                <a:rPr lang="en-US" sz="1200" dirty="0">
                  <a:solidFill>
                    <a:schemeClr val="tx1"/>
                  </a:solidFill>
                  <a:latin typeface="+mj-lt"/>
                  <a:cs typeface="Arial" pitchFamily="34" charset="0"/>
                </a:rPr>
                <a:t>Enterprise single sign-on</a:t>
              </a:r>
            </a:p>
          </p:txBody>
        </p:sp>
        <p:sp>
          <p:nvSpPr>
            <p:cNvPr id="13" name="Text Placeholder 1"/>
            <p:cNvSpPr txBox="1">
              <a:spLocks/>
            </p:cNvSpPr>
            <p:nvPr/>
          </p:nvSpPr>
          <p:spPr>
            <a:xfrm>
              <a:off x="318287" y="5424488"/>
              <a:ext cx="3275884"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31775" indent="-231775">
                <a:spcBef>
                  <a:spcPct val="20000"/>
                </a:spcBef>
                <a:buFont typeface="Arial" charset="0"/>
                <a:buChar char="•"/>
                <a:defRPr/>
              </a:pPr>
              <a:r>
                <a:rPr lang="en-US" sz="1200" dirty="0">
                  <a:solidFill>
                    <a:schemeClr val="tx1"/>
                  </a:solidFill>
                  <a:latin typeface="+mj-lt"/>
                  <a:cs typeface="Arial" pitchFamily="34" charset="0"/>
                </a:rPr>
                <a:t>Enterprise Search (SAP, Oracle)</a:t>
              </a:r>
            </a:p>
            <a:p>
              <a:pPr marL="231775" indent="-231775">
                <a:spcBef>
                  <a:spcPct val="20000"/>
                </a:spcBef>
                <a:buFont typeface="Arial" charset="0"/>
                <a:buChar char="•"/>
                <a:defRPr/>
              </a:pPr>
              <a:r>
                <a:rPr lang="en-US" sz="1200" dirty="0">
                  <a:solidFill>
                    <a:schemeClr val="tx1"/>
                  </a:solidFill>
                  <a:latin typeface="+mj-lt"/>
                  <a:cs typeface="Arial" pitchFamily="34" charset="0"/>
                </a:rPr>
                <a:t>Pull Data from ERP using Web services</a:t>
              </a:r>
            </a:p>
            <a:p>
              <a:pPr marL="231775" indent="-231775">
                <a:spcBef>
                  <a:spcPct val="20000"/>
                </a:spcBef>
                <a:buFont typeface="Arial" charset="0"/>
                <a:buChar char="•"/>
                <a:defRPr/>
              </a:pPr>
              <a:r>
                <a:rPr lang="en-US" sz="1200" dirty="0">
                  <a:solidFill>
                    <a:schemeClr val="tx1"/>
                  </a:solidFill>
                  <a:latin typeface="+mj-lt"/>
                  <a:cs typeface="Arial" pitchFamily="34" charset="0"/>
                </a:rPr>
                <a:t>MOSS as a gateway for Other apps </a:t>
              </a:r>
            </a:p>
            <a:p>
              <a:pPr marL="231775" indent="-231775">
                <a:spcBef>
                  <a:spcPct val="20000"/>
                </a:spcBef>
                <a:buFont typeface="Arial" charset="0"/>
                <a:buChar char="•"/>
                <a:defRPr/>
              </a:pPr>
              <a:r>
                <a:rPr lang="en-US" sz="1200" dirty="0">
                  <a:solidFill>
                    <a:schemeClr val="tx1"/>
                  </a:solidFill>
                  <a:latin typeface="+mj-lt"/>
                  <a:cs typeface="Arial" pitchFamily="34" charset="0"/>
                </a:rPr>
                <a:t>(SAP, Oracle, Lotus &amp; LOBs)</a:t>
              </a:r>
            </a:p>
          </p:txBody>
        </p:sp>
        <p:sp>
          <p:nvSpPr>
            <p:cNvPr id="14" name="Text Placeholder 1"/>
            <p:cNvSpPr txBox="1">
              <a:spLocks/>
            </p:cNvSpPr>
            <p:nvPr/>
          </p:nvSpPr>
          <p:spPr>
            <a:xfrm>
              <a:off x="2698" y="3505200"/>
              <a:ext cx="1752178"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31775" indent="-231775">
                <a:spcBef>
                  <a:spcPct val="20000"/>
                </a:spcBef>
                <a:buFont typeface="Arial" charset="0"/>
                <a:buChar char="•"/>
                <a:defRPr/>
              </a:pPr>
              <a:r>
                <a:rPr lang="en-US" sz="1200" dirty="0">
                  <a:solidFill>
                    <a:schemeClr val="tx1"/>
                  </a:solidFill>
                  <a:latin typeface="+mj-lt"/>
                  <a:cs typeface="Arial" pitchFamily="34" charset="0"/>
                </a:rPr>
                <a:t>Reporting, </a:t>
              </a:r>
            </a:p>
            <a:p>
              <a:pPr marL="231775" indent="-231775">
                <a:spcBef>
                  <a:spcPct val="20000"/>
                </a:spcBef>
                <a:buFont typeface="Arial" charset="0"/>
                <a:buChar char="•"/>
                <a:defRPr/>
              </a:pPr>
              <a:r>
                <a:rPr lang="en-US" sz="1200" dirty="0">
                  <a:solidFill>
                    <a:schemeClr val="tx1"/>
                  </a:solidFill>
                  <a:latin typeface="+mj-lt"/>
                  <a:cs typeface="Arial" pitchFamily="34" charset="0"/>
                </a:rPr>
                <a:t>Dashboards, </a:t>
              </a:r>
            </a:p>
            <a:p>
              <a:pPr marL="231775" indent="-231775">
                <a:spcBef>
                  <a:spcPct val="20000"/>
                </a:spcBef>
                <a:buFont typeface="Arial" charset="0"/>
                <a:buChar char="•"/>
                <a:defRPr/>
              </a:pPr>
              <a:r>
                <a:rPr lang="en-US" sz="1200" dirty="0">
                  <a:solidFill>
                    <a:schemeClr val="tx1"/>
                  </a:solidFill>
                  <a:latin typeface="+mj-lt"/>
                  <a:cs typeface="Arial" pitchFamily="34" charset="0"/>
                </a:rPr>
                <a:t>Reporting Portals</a:t>
              </a:r>
            </a:p>
          </p:txBody>
        </p:sp>
        <p:sp>
          <p:nvSpPr>
            <p:cNvPr id="15" name="Text Placeholder 1"/>
            <p:cNvSpPr txBox="1">
              <a:spLocks/>
            </p:cNvSpPr>
            <p:nvPr/>
          </p:nvSpPr>
          <p:spPr>
            <a:xfrm>
              <a:off x="6095874" y="1157288"/>
              <a:ext cx="2427736"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31775" indent="-231775">
                <a:spcBef>
                  <a:spcPct val="20000"/>
                </a:spcBef>
                <a:buFont typeface="Arial" charset="0"/>
                <a:buChar char="•"/>
                <a:defRPr/>
              </a:pPr>
              <a:r>
                <a:rPr lang="en-US" sz="1200" dirty="0">
                  <a:solidFill>
                    <a:schemeClr val="tx1"/>
                  </a:solidFill>
                  <a:latin typeface="+mj-lt"/>
                  <a:cs typeface="Arial" pitchFamily="34" charset="0"/>
                </a:rPr>
                <a:t>Enterprise Portal template, Site  Directory, Content aggregation </a:t>
              </a:r>
            </a:p>
            <a:p>
              <a:pPr marL="231775" indent="-231775">
                <a:spcBef>
                  <a:spcPct val="20000"/>
                </a:spcBef>
                <a:buFont typeface="Arial" charset="0"/>
                <a:buChar char="•"/>
                <a:defRPr/>
              </a:pPr>
              <a:r>
                <a:rPr lang="en-US" sz="1200" dirty="0">
                  <a:solidFill>
                    <a:schemeClr val="tx1"/>
                  </a:solidFill>
                  <a:latin typeface="+mj-lt"/>
                  <a:cs typeface="Arial" pitchFamily="34" charset="0"/>
                </a:rPr>
                <a:t>Wordpress, Joomla, Drupal</a:t>
              </a:r>
            </a:p>
            <a:p>
              <a:pPr marL="231775" indent="-231775">
                <a:spcBef>
                  <a:spcPct val="20000"/>
                </a:spcBef>
                <a:buFont typeface="Arial" charset="0"/>
                <a:buChar char="•"/>
                <a:defRPr/>
              </a:pPr>
              <a:r>
                <a:rPr lang="en-US" sz="1200" dirty="0">
                  <a:solidFill>
                    <a:schemeClr val="tx1"/>
                  </a:solidFill>
                  <a:latin typeface="+mj-lt"/>
                  <a:cs typeface="Arial" pitchFamily="34" charset="0"/>
                </a:rPr>
                <a:t>PHP applications</a:t>
              </a:r>
            </a:p>
            <a:p>
              <a:pPr marL="231775" indent="-231775">
                <a:spcBef>
                  <a:spcPct val="20000"/>
                </a:spcBef>
                <a:buFont typeface="Arial" charset="0"/>
                <a:buChar char="•"/>
                <a:defRPr/>
              </a:pPr>
              <a:r>
                <a:rPr lang="en-US" sz="1200" dirty="0">
                  <a:solidFill>
                    <a:schemeClr val="tx1"/>
                  </a:solidFill>
                  <a:latin typeface="+mj-lt"/>
                  <a:cs typeface="Arial" pitchFamily="34" charset="0"/>
                </a:rPr>
                <a:t>Responsive Web designs</a:t>
              </a:r>
            </a:p>
            <a:p>
              <a:pPr marL="231775" indent="-231775">
                <a:spcBef>
                  <a:spcPct val="20000"/>
                </a:spcBef>
                <a:defRPr/>
              </a:pPr>
              <a:endParaRPr lang="en-US" sz="1200" dirty="0">
                <a:solidFill>
                  <a:schemeClr val="tx1"/>
                </a:solidFill>
                <a:latin typeface="+mj-lt"/>
                <a:cs typeface="Arial" pitchFamily="34" charset="0"/>
              </a:endParaRPr>
            </a:p>
          </p:txBody>
        </p:sp>
        <p:sp>
          <p:nvSpPr>
            <p:cNvPr id="16" name="Text Placeholder 1"/>
            <p:cNvSpPr txBox="1">
              <a:spLocks/>
            </p:cNvSpPr>
            <p:nvPr/>
          </p:nvSpPr>
          <p:spPr>
            <a:xfrm>
              <a:off x="6401601" y="4886587"/>
              <a:ext cx="2437599" cy="1209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31775" indent="-231775">
                <a:spcBef>
                  <a:spcPct val="20000"/>
                </a:spcBef>
                <a:buFont typeface="Arial" charset="0"/>
                <a:buChar char="•"/>
                <a:defRPr/>
              </a:pPr>
              <a:r>
                <a:rPr lang="en-US" sz="1200" dirty="0">
                  <a:solidFill>
                    <a:schemeClr val="tx1"/>
                  </a:solidFill>
                  <a:latin typeface="+mj-lt"/>
                  <a:cs typeface="Arial" pitchFamily="34" charset="0"/>
                </a:rPr>
                <a:t>Document Management</a:t>
              </a:r>
            </a:p>
            <a:p>
              <a:pPr marL="231775" indent="-231775">
                <a:spcBef>
                  <a:spcPct val="20000"/>
                </a:spcBef>
                <a:buFont typeface="Arial" charset="0"/>
                <a:buChar char="•"/>
                <a:defRPr/>
              </a:pPr>
              <a:r>
                <a:rPr lang="en-US" sz="1200" dirty="0">
                  <a:solidFill>
                    <a:schemeClr val="tx1"/>
                  </a:solidFill>
                  <a:latin typeface="+mj-lt"/>
                  <a:cs typeface="Arial" pitchFamily="34" charset="0"/>
                </a:rPr>
                <a:t>Enterprise Search, Security</a:t>
              </a:r>
            </a:p>
            <a:p>
              <a:pPr marL="231775" indent="-231775">
                <a:spcBef>
                  <a:spcPct val="20000"/>
                </a:spcBef>
                <a:buFont typeface="Arial" charset="0"/>
                <a:buChar char="•"/>
                <a:defRPr/>
              </a:pPr>
              <a:r>
                <a:rPr lang="en-US" sz="1200" dirty="0">
                  <a:solidFill>
                    <a:schemeClr val="tx1"/>
                  </a:solidFill>
                  <a:latin typeface="+mj-lt"/>
                  <a:cs typeface="Arial" pitchFamily="34" charset="0"/>
                </a:rPr>
                <a:t>Versioning, Data Archiving</a:t>
              </a:r>
            </a:p>
            <a:p>
              <a:pPr marL="231775" indent="-231775">
                <a:spcBef>
                  <a:spcPct val="20000"/>
                </a:spcBef>
                <a:buFont typeface="Arial" charset="0"/>
                <a:buChar char="•"/>
                <a:defRPr/>
              </a:pPr>
              <a:r>
                <a:rPr lang="en-US" sz="1200" dirty="0">
                  <a:solidFill>
                    <a:schemeClr val="tx1"/>
                  </a:solidFill>
                  <a:latin typeface="+mj-lt"/>
                  <a:cs typeface="Arial" pitchFamily="34" charset="0"/>
                </a:rPr>
                <a:t>IRM integration, Compliance</a:t>
              </a:r>
            </a:p>
          </p:txBody>
        </p:sp>
        <p:sp>
          <p:nvSpPr>
            <p:cNvPr id="17" name="Text Placeholder 1"/>
            <p:cNvSpPr txBox="1">
              <a:spLocks/>
            </p:cNvSpPr>
            <p:nvPr/>
          </p:nvSpPr>
          <p:spPr>
            <a:xfrm>
              <a:off x="6858548" y="3352800"/>
              <a:ext cx="1980652"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31775" indent="-231775">
                <a:spcBef>
                  <a:spcPct val="20000"/>
                </a:spcBef>
                <a:buFont typeface="Arial" charset="0"/>
                <a:buChar char="•"/>
                <a:defRPr/>
              </a:pPr>
              <a:r>
                <a:rPr lang="en-US" sz="1200" dirty="0">
                  <a:solidFill>
                    <a:schemeClr val="tx1"/>
                  </a:solidFill>
                  <a:latin typeface="+mj-lt"/>
                  <a:cs typeface="Arial" pitchFamily="34" charset="0"/>
                </a:rPr>
                <a:t>Collaboration</a:t>
              </a:r>
            </a:p>
            <a:p>
              <a:pPr marL="231775" indent="-231775">
                <a:spcBef>
                  <a:spcPct val="20000"/>
                </a:spcBef>
                <a:buFont typeface="Arial" charset="0"/>
                <a:buChar char="•"/>
                <a:defRPr/>
              </a:pPr>
              <a:r>
                <a:rPr lang="en-US" sz="1200" dirty="0">
                  <a:solidFill>
                    <a:schemeClr val="tx1"/>
                  </a:solidFill>
                  <a:latin typeface="+mj-lt"/>
                  <a:cs typeface="Arial" pitchFamily="34" charset="0"/>
                </a:rPr>
                <a:t>Knowledge Blogs, Wikis</a:t>
              </a:r>
            </a:p>
            <a:p>
              <a:pPr marL="231775" indent="-231775">
                <a:spcBef>
                  <a:spcPct val="20000"/>
                </a:spcBef>
                <a:buFont typeface="Arial" charset="0"/>
                <a:buChar char="•"/>
                <a:defRPr/>
              </a:pPr>
              <a:r>
                <a:rPr lang="en-US" sz="1200" dirty="0">
                  <a:solidFill>
                    <a:schemeClr val="tx1"/>
                  </a:solidFill>
                  <a:latin typeface="+mj-lt"/>
                  <a:cs typeface="Arial" pitchFamily="34" charset="0"/>
                </a:rPr>
                <a:t>Special Interest groups</a:t>
              </a:r>
            </a:p>
          </p:txBody>
        </p:sp>
        <p:sp>
          <p:nvSpPr>
            <p:cNvPr id="18" name="AutoShape 24"/>
            <p:cNvSpPr>
              <a:spLocks/>
            </p:cNvSpPr>
            <p:nvPr/>
          </p:nvSpPr>
          <p:spPr bwMode="auto">
            <a:xfrm flipH="1">
              <a:off x="2163763" y="1752600"/>
              <a:ext cx="46037" cy="838200"/>
            </a:xfrm>
            <a:prstGeom prst="leftBracket">
              <a:avLst>
                <a:gd name="adj" fmla="val 78560"/>
              </a:avLst>
            </a:prstGeom>
            <a:noFill/>
            <a:ln w="28575">
              <a:solidFill>
                <a:srgbClr val="996633"/>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9" name="AutoShape 24"/>
            <p:cNvSpPr>
              <a:spLocks/>
            </p:cNvSpPr>
            <p:nvPr/>
          </p:nvSpPr>
          <p:spPr bwMode="auto">
            <a:xfrm flipH="1">
              <a:off x="1676400" y="3352800"/>
              <a:ext cx="76200" cy="914400"/>
            </a:xfrm>
            <a:prstGeom prst="leftBracket">
              <a:avLst>
                <a:gd name="adj" fmla="val 78556"/>
              </a:avLst>
            </a:prstGeom>
            <a:noFill/>
            <a:ln w="28575">
              <a:solidFill>
                <a:srgbClr val="996633"/>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0" name="Line 10"/>
            <p:cNvSpPr>
              <a:spLocks noChangeShapeType="1"/>
            </p:cNvSpPr>
            <p:nvPr/>
          </p:nvSpPr>
          <p:spPr bwMode="auto">
            <a:xfrm flipV="1">
              <a:off x="5029200" y="1600200"/>
              <a:ext cx="1066800" cy="182881"/>
            </a:xfrm>
            <a:prstGeom prst="line">
              <a:avLst/>
            </a:prstGeom>
            <a:noFill/>
            <a:ln w="28575">
              <a:solidFill>
                <a:srgbClr val="996633"/>
              </a:solidFill>
              <a:round/>
              <a:headEnd type="oval"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26"/>
            <p:cNvSpPr>
              <a:spLocks noChangeShapeType="1"/>
            </p:cNvSpPr>
            <p:nvPr/>
          </p:nvSpPr>
          <p:spPr bwMode="auto">
            <a:xfrm>
              <a:off x="6172200" y="3276600"/>
              <a:ext cx="609600" cy="457200"/>
            </a:xfrm>
            <a:prstGeom prst="line">
              <a:avLst/>
            </a:prstGeom>
            <a:noFill/>
            <a:ln w="28575">
              <a:solidFill>
                <a:srgbClr val="996633"/>
              </a:solidFill>
              <a:round/>
              <a:headEnd type="oval"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28"/>
            <p:cNvSpPr>
              <a:spLocks noChangeShapeType="1"/>
            </p:cNvSpPr>
            <p:nvPr/>
          </p:nvSpPr>
          <p:spPr bwMode="auto">
            <a:xfrm>
              <a:off x="5867400" y="4572000"/>
              <a:ext cx="381000" cy="914400"/>
            </a:xfrm>
            <a:prstGeom prst="line">
              <a:avLst/>
            </a:prstGeom>
            <a:noFill/>
            <a:ln w="28575">
              <a:solidFill>
                <a:srgbClr val="996633"/>
              </a:solidFill>
              <a:round/>
              <a:headEnd type="oval"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29"/>
            <p:cNvSpPr>
              <a:spLocks noChangeShapeType="1"/>
            </p:cNvSpPr>
            <p:nvPr/>
          </p:nvSpPr>
          <p:spPr bwMode="auto">
            <a:xfrm flipH="1" flipV="1">
              <a:off x="2209800" y="2209800"/>
              <a:ext cx="457200" cy="304800"/>
            </a:xfrm>
            <a:prstGeom prst="line">
              <a:avLst/>
            </a:prstGeom>
            <a:noFill/>
            <a:ln w="28575">
              <a:solidFill>
                <a:srgbClr val="996633"/>
              </a:solidFill>
              <a:round/>
              <a:headEnd type="oval"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Line 31"/>
            <p:cNvSpPr>
              <a:spLocks noChangeShapeType="1"/>
            </p:cNvSpPr>
            <p:nvPr/>
          </p:nvSpPr>
          <p:spPr bwMode="auto">
            <a:xfrm flipH="1" flipV="1">
              <a:off x="1752600" y="3962400"/>
              <a:ext cx="762000" cy="76200"/>
            </a:xfrm>
            <a:prstGeom prst="line">
              <a:avLst/>
            </a:prstGeom>
            <a:noFill/>
            <a:ln w="28575">
              <a:solidFill>
                <a:srgbClr val="996633"/>
              </a:solidFill>
              <a:round/>
              <a:headEnd type="oval"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33"/>
            <p:cNvSpPr>
              <a:spLocks noChangeShapeType="1"/>
            </p:cNvSpPr>
            <p:nvPr/>
          </p:nvSpPr>
          <p:spPr bwMode="auto">
            <a:xfrm flipH="1">
              <a:off x="3527425" y="5334000"/>
              <a:ext cx="663575" cy="547688"/>
            </a:xfrm>
            <a:prstGeom prst="line">
              <a:avLst/>
            </a:prstGeom>
            <a:noFill/>
            <a:ln w="28575">
              <a:solidFill>
                <a:srgbClr val="996633"/>
              </a:solidFill>
              <a:round/>
              <a:headEnd type="oval" w="med" len="med"/>
              <a:tailEnd/>
            </a:ln>
            <a:extLst>
              <a:ext uri="{909E8E84-426E-40DD-AFC4-6F175D3DCCD1}">
                <a14:hiddenFill xmlns:a14="http://schemas.microsoft.com/office/drawing/2010/main" xmlns="">
                  <a:noFill/>
                </a14:hiddenFill>
              </a:ext>
            </a:extLst>
          </p:spPr>
          <p:txBody>
            <a:bodyPr wrap="none" anchor="ctr"/>
            <a:lstStyle/>
            <a:p>
              <a:endParaRPr lang="en-US"/>
            </a:p>
          </p:txBody>
        </p:sp>
      </p:grpSp>
      <p:pic>
        <p:nvPicPr>
          <p:cNvPr id="3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46926" y="5987467"/>
            <a:ext cx="3690703" cy="57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90632929"/>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15192</TotalTime>
  <Words>996</Words>
  <Application>Microsoft Office PowerPoint</Application>
  <PresentationFormat>On-screen Show (4:3)</PresentationFormat>
  <Paragraphs>266</Paragraphs>
  <Slides>18</Slides>
  <Notes>3</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Slide 1</vt:lpstr>
      <vt:lpstr>Who we are</vt:lpstr>
      <vt:lpstr>Who we are</vt:lpstr>
      <vt:lpstr>Service Offerings</vt:lpstr>
      <vt:lpstr>Application Engineering</vt:lpstr>
      <vt:lpstr>Cloud Computing (SAAS)</vt:lpstr>
      <vt:lpstr>Mobile Computing</vt:lpstr>
      <vt:lpstr>Testing Services</vt:lpstr>
      <vt:lpstr>Content Management Services</vt:lpstr>
      <vt:lpstr>Our Skill Sets</vt:lpstr>
      <vt:lpstr>Our Skill Sets</vt:lpstr>
      <vt:lpstr>Our Team Structure</vt:lpstr>
      <vt:lpstr>Client: 360 campaigner</vt:lpstr>
      <vt:lpstr>Client: Leads berry</vt:lpstr>
      <vt:lpstr>Client: Info checkpoint</vt:lpstr>
      <vt:lpstr>Client: ASI Insurance Corporation</vt:lpstr>
      <vt:lpstr>Other Client projects</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Omprakash Nare</dc:creator>
  <cp:lastModifiedBy>saroj.kumar</cp:lastModifiedBy>
  <cp:revision>787</cp:revision>
  <dcterms:created xsi:type="dcterms:W3CDTF">2012-08-30T08:47:13Z</dcterms:created>
  <dcterms:modified xsi:type="dcterms:W3CDTF">2016-02-16T12:51:59Z</dcterms:modified>
</cp:coreProperties>
</file>